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Share Tech Mono"/>
      <p:regular r:id="rId41"/>
    </p:embeddedFont>
    <p:embeddedFont>
      <p:font typeface="Merriweather"/>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erriweather-regular.fntdata"/><Relationship Id="rId41" Type="http://schemas.openxmlformats.org/officeDocument/2006/relationships/font" Target="fonts/ShareTechMono-regular.fntdata"/><Relationship Id="rId44" Type="http://schemas.openxmlformats.org/officeDocument/2006/relationships/font" Target="fonts/Merriweather-italic.fntdata"/><Relationship Id="rId43" Type="http://schemas.openxmlformats.org/officeDocument/2006/relationships/font" Target="fonts/Merriweather-bold.fntdata"/><Relationship Id="rId46" Type="http://schemas.openxmlformats.org/officeDocument/2006/relationships/font" Target="fonts/OpenSans-regular.fntdata"/><Relationship Id="rId45" Type="http://schemas.openxmlformats.org/officeDocument/2006/relationships/font" Target="fonts/Merriweath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ontserrat-regular.fntdata"/><Relationship Id="rId36" Type="http://schemas.openxmlformats.org/officeDocument/2006/relationships/slide" Target="slides/slide31.xml"/><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084bc069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084bc069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084bc069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084bc069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0cf37a8a5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0cf37a8a5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f14f6348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f14f6348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0553d9f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0553d9f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0553d9f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0553d9f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0553d9f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0553d9f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0553d9fb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0553d9f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553d9f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553d9f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553d9fb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0553d9fb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f14f634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f14f634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0553d9f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0553d9f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f14f6348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f14f6348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084bc069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084bc069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bff8dff2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bff8dff2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0cf37a8a5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0cf37a8a5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f14f6348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f14f6348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084bc069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084bc069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ff8dff25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ff8dff25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Two sample t-test result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Chimpanzee vs Japanese Monkey: -3.5172920884660357 0.0008633154507542143</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Chimpanzee vs Rhesus Macaque: -4.929759063223899 7.463368054808838e-06</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Japanese Monkey vs Rhesus Macaque: -1.2115028941462302 0.2306156237544774</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ff8dff25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bff8dff25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bf14f6348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bf14f6348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f14f634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f14f634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0b3e5b4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c0b3e5b4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0b3e5b4f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c0b3e5b4f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ff8dff2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ff8dff2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ff8dff2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ff8dff2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f14f6348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f14f6348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f14f6348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f14f6348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Fredy ID: -4.629450042388837 1.1372165432910855e-05</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ff8dff2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ff8dff2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f14f6348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f14f6348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16075" y="537450"/>
            <a:ext cx="7711918" cy="4068646"/>
            <a:chOff x="-2105881" y="537468"/>
            <a:chExt cx="10533968" cy="5557500"/>
          </a:xfrm>
        </p:grpSpPr>
        <p:sp>
          <p:nvSpPr>
            <p:cNvPr id="11" name="Google Shape;11;p2"/>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 name="Google Shape;12;p2"/>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3" name="Google Shape;13;p2"/>
            <p:cNvGrpSpPr/>
            <p:nvPr/>
          </p:nvGrpSpPr>
          <p:grpSpPr>
            <a:xfrm>
              <a:off x="7338381" y="690654"/>
              <a:ext cx="884791" cy="153801"/>
              <a:chOff x="7087900" y="662250"/>
              <a:chExt cx="1211711" cy="210600"/>
            </a:xfrm>
          </p:grpSpPr>
          <p:grpSp>
            <p:nvGrpSpPr>
              <p:cNvPr id="14" name="Google Shape;14;p2"/>
              <p:cNvGrpSpPr/>
              <p:nvPr/>
            </p:nvGrpSpPr>
            <p:grpSpPr>
              <a:xfrm>
                <a:off x="8089070" y="662280"/>
                <a:ext cx="210541" cy="210541"/>
                <a:chOff x="8737850" y="715475"/>
                <a:chExt cx="457200" cy="457200"/>
              </a:xfrm>
            </p:grpSpPr>
            <p:cxnSp>
              <p:nvCxnSpPr>
                <p:cNvPr id="15" name="Google Shape;15;p2"/>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7" name="Google Shape;17;p2"/>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8" name="Google Shape;18;p2"/>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9" name="Google Shape;19;p2"/>
          <p:cNvSpPr txBox="1"/>
          <p:nvPr>
            <p:ph type="ctrTitle"/>
          </p:nvPr>
        </p:nvSpPr>
        <p:spPr>
          <a:xfrm>
            <a:off x="3592300" y="1224088"/>
            <a:ext cx="3894600" cy="21312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b="0" sz="4500">
                <a:latin typeface="Share Tech Mono"/>
                <a:ea typeface="Share Tech Mono"/>
                <a:cs typeface="Share Tech Mono"/>
                <a:sym typeface="Share Tech Mono"/>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0" name="Google Shape;20;p2"/>
          <p:cNvSpPr txBox="1"/>
          <p:nvPr>
            <p:ph idx="1" type="subTitle"/>
          </p:nvPr>
        </p:nvSpPr>
        <p:spPr>
          <a:xfrm>
            <a:off x="3592300" y="3606013"/>
            <a:ext cx="3894600" cy="46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Share Tech Mono"/>
                <a:ea typeface="Share Tech Mono"/>
                <a:cs typeface="Share Tech Mono"/>
                <a:sym typeface="Share Tech Mon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grpSp>
        <p:nvGrpSpPr>
          <p:cNvPr id="117" name="Google Shape;117;p11"/>
          <p:cNvGrpSpPr/>
          <p:nvPr/>
        </p:nvGrpSpPr>
        <p:grpSpPr>
          <a:xfrm>
            <a:off x="716075" y="537450"/>
            <a:ext cx="7711918" cy="4068646"/>
            <a:chOff x="-2105881" y="537468"/>
            <a:chExt cx="10533968" cy="5557500"/>
          </a:xfrm>
        </p:grpSpPr>
        <p:sp>
          <p:nvSpPr>
            <p:cNvPr id="118" name="Google Shape;118;p11"/>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9" name="Google Shape;119;p11"/>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20" name="Google Shape;120;p11"/>
            <p:cNvGrpSpPr/>
            <p:nvPr/>
          </p:nvGrpSpPr>
          <p:grpSpPr>
            <a:xfrm>
              <a:off x="7338381" y="690654"/>
              <a:ext cx="884791" cy="153801"/>
              <a:chOff x="7087900" y="662250"/>
              <a:chExt cx="1211711" cy="210600"/>
            </a:xfrm>
          </p:grpSpPr>
          <p:grpSp>
            <p:nvGrpSpPr>
              <p:cNvPr id="121" name="Google Shape;121;p11"/>
              <p:cNvGrpSpPr/>
              <p:nvPr/>
            </p:nvGrpSpPr>
            <p:grpSpPr>
              <a:xfrm>
                <a:off x="8089070" y="662280"/>
                <a:ext cx="210541" cy="210541"/>
                <a:chOff x="8737850" y="715475"/>
                <a:chExt cx="457200" cy="457200"/>
              </a:xfrm>
            </p:grpSpPr>
            <p:cxnSp>
              <p:nvCxnSpPr>
                <p:cNvPr id="122" name="Google Shape;122;p11"/>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11"/>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24" name="Google Shape;124;p11"/>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25" name="Google Shape;125;p11"/>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26" name="Google Shape;126;p11"/>
          <p:cNvSpPr txBox="1"/>
          <p:nvPr>
            <p:ph hasCustomPrompt="1" type="title"/>
          </p:nvPr>
        </p:nvSpPr>
        <p:spPr>
          <a:xfrm>
            <a:off x="2022300" y="1662625"/>
            <a:ext cx="5099400" cy="9870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Clr>
                <a:schemeClr val="accent1"/>
              </a:buClr>
              <a:buSzPts val="10000"/>
              <a:buNone/>
              <a:defRPr sz="6000">
                <a:solidFill>
                  <a:schemeClr val="accent1"/>
                </a:solidFill>
              </a:defRPr>
            </a:lvl1pPr>
            <a:lvl2pPr lvl="1" algn="ctr">
              <a:spcBef>
                <a:spcPts val="0"/>
              </a:spcBef>
              <a:spcAft>
                <a:spcPts val="0"/>
              </a:spcAft>
              <a:buClr>
                <a:schemeClr val="accent1"/>
              </a:buClr>
              <a:buSzPts val="10000"/>
              <a:buNone/>
              <a:defRPr sz="10000">
                <a:solidFill>
                  <a:schemeClr val="accent1"/>
                </a:solidFill>
              </a:defRPr>
            </a:lvl2pPr>
            <a:lvl3pPr lvl="2" algn="ctr">
              <a:spcBef>
                <a:spcPts val="0"/>
              </a:spcBef>
              <a:spcAft>
                <a:spcPts val="0"/>
              </a:spcAft>
              <a:buClr>
                <a:schemeClr val="accent1"/>
              </a:buClr>
              <a:buSzPts val="10000"/>
              <a:buNone/>
              <a:defRPr sz="10000">
                <a:solidFill>
                  <a:schemeClr val="accent1"/>
                </a:solidFill>
              </a:defRPr>
            </a:lvl3pPr>
            <a:lvl4pPr lvl="3" algn="ctr">
              <a:spcBef>
                <a:spcPts val="0"/>
              </a:spcBef>
              <a:spcAft>
                <a:spcPts val="0"/>
              </a:spcAft>
              <a:buClr>
                <a:schemeClr val="accent1"/>
              </a:buClr>
              <a:buSzPts val="10000"/>
              <a:buNone/>
              <a:defRPr sz="10000">
                <a:solidFill>
                  <a:schemeClr val="accent1"/>
                </a:solidFill>
              </a:defRPr>
            </a:lvl4pPr>
            <a:lvl5pPr lvl="4" algn="ctr">
              <a:spcBef>
                <a:spcPts val="0"/>
              </a:spcBef>
              <a:spcAft>
                <a:spcPts val="0"/>
              </a:spcAft>
              <a:buClr>
                <a:schemeClr val="accent1"/>
              </a:buClr>
              <a:buSzPts val="10000"/>
              <a:buNone/>
              <a:defRPr sz="10000">
                <a:solidFill>
                  <a:schemeClr val="accent1"/>
                </a:solidFill>
              </a:defRPr>
            </a:lvl5pPr>
            <a:lvl6pPr lvl="5" algn="ctr">
              <a:spcBef>
                <a:spcPts val="0"/>
              </a:spcBef>
              <a:spcAft>
                <a:spcPts val="0"/>
              </a:spcAft>
              <a:buClr>
                <a:schemeClr val="accent1"/>
              </a:buClr>
              <a:buSzPts val="10000"/>
              <a:buNone/>
              <a:defRPr sz="10000">
                <a:solidFill>
                  <a:schemeClr val="accent1"/>
                </a:solidFill>
              </a:defRPr>
            </a:lvl6pPr>
            <a:lvl7pPr lvl="6" algn="ctr">
              <a:spcBef>
                <a:spcPts val="0"/>
              </a:spcBef>
              <a:spcAft>
                <a:spcPts val="0"/>
              </a:spcAft>
              <a:buClr>
                <a:schemeClr val="accent1"/>
              </a:buClr>
              <a:buSzPts val="10000"/>
              <a:buNone/>
              <a:defRPr sz="10000">
                <a:solidFill>
                  <a:schemeClr val="accent1"/>
                </a:solidFill>
              </a:defRPr>
            </a:lvl7pPr>
            <a:lvl8pPr lvl="7" algn="ctr">
              <a:spcBef>
                <a:spcPts val="0"/>
              </a:spcBef>
              <a:spcAft>
                <a:spcPts val="0"/>
              </a:spcAft>
              <a:buClr>
                <a:schemeClr val="accent1"/>
              </a:buClr>
              <a:buSzPts val="10000"/>
              <a:buNone/>
              <a:defRPr sz="10000">
                <a:solidFill>
                  <a:schemeClr val="accent1"/>
                </a:solidFill>
              </a:defRPr>
            </a:lvl8pPr>
            <a:lvl9pPr lvl="8" algn="ctr">
              <a:spcBef>
                <a:spcPts val="0"/>
              </a:spcBef>
              <a:spcAft>
                <a:spcPts val="0"/>
              </a:spcAft>
              <a:buClr>
                <a:schemeClr val="accent1"/>
              </a:buClr>
              <a:buSzPts val="10000"/>
              <a:buNone/>
              <a:defRPr sz="10000">
                <a:solidFill>
                  <a:schemeClr val="accent1"/>
                </a:solidFill>
              </a:defRPr>
            </a:lvl9pPr>
          </a:lstStyle>
          <a:p>
            <a:r>
              <a:t>xx%</a:t>
            </a:r>
          </a:p>
        </p:txBody>
      </p:sp>
      <p:sp>
        <p:nvSpPr>
          <p:cNvPr id="127" name="Google Shape;127;p11"/>
          <p:cNvSpPr txBox="1"/>
          <p:nvPr>
            <p:ph idx="1" type="subTitle"/>
          </p:nvPr>
        </p:nvSpPr>
        <p:spPr>
          <a:xfrm>
            <a:off x="2022300" y="2649625"/>
            <a:ext cx="5099400" cy="464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8" name="Shape 1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9" name="Shape 129"/>
        <p:cNvGrpSpPr/>
        <p:nvPr/>
      </p:nvGrpSpPr>
      <p:grpSpPr>
        <a:xfrm>
          <a:off x="0" y="0"/>
          <a:ext cx="0" cy="0"/>
          <a:chOff x="0" y="0"/>
          <a:chExt cx="0" cy="0"/>
        </a:xfrm>
      </p:grpSpPr>
      <p:grpSp>
        <p:nvGrpSpPr>
          <p:cNvPr id="130" name="Google Shape;130;p13"/>
          <p:cNvGrpSpPr/>
          <p:nvPr/>
        </p:nvGrpSpPr>
        <p:grpSpPr>
          <a:xfrm>
            <a:off x="381323" y="171414"/>
            <a:ext cx="8381354" cy="4800673"/>
            <a:chOff x="-3020376" y="537453"/>
            <a:chExt cx="11448373" cy="6557400"/>
          </a:xfrm>
        </p:grpSpPr>
        <p:sp>
          <p:nvSpPr>
            <p:cNvPr id="131" name="Google Shape;131;p13"/>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2" name="Google Shape;132;p13"/>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33" name="Google Shape;133;p13"/>
            <p:cNvGrpSpPr/>
            <p:nvPr/>
          </p:nvGrpSpPr>
          <p:grpSpPr>
            <a:xfrm>
              <a:off x="7338381" y="690654"/>
              <a:ext cx="884791" cy="153801"/>
              <a:chOff x="7087900" y="662250"/>
              <a:chExt cx="1211711" cy="210600"/>
            </a:xfrm>
          </p:grpSpPr>
          <p:grpSp>
            <p:nvGrpSpPr>
              <p:cNvPr id="134" name="Google Shape;134;p13"/>
              <p:cNvGrpSpPr/>
              <p:nvPr/>
            </p:nvGrpSpPr>
            <p:grpSpPr>
              <a:xfrm>
                <a:off x="8089070" y="662280"/>
                <a:ext cx="210541" cy="210541"/>
                <a:chOff x="8737850" y="715475"/>
                <a:chExt cx="457200" cy="457200"/>
              </a:xfrm>
            </p:grpSpPr>
            <p:cxnSp>
              <p:nvCxnSpPr>
                <p:cNvPr id="135" name="Google Shape;135;p1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1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37" name="Google Shape;137;p1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38" name="Google Shape;138;p1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39" name="Google Shape;139;p13"/>
          <p:cNvSpPr txBox="1"/>
          <p:nvPr>
            <p:ph type="title"/>
          </p:nvPr>
        </p:nvSpPr>
        <p:spPr>
          <a:xfrm>
            <a:off x="2012276"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0" name="Google Shape;140;p13"/>
          <p:cNvSpPr txBox="1"/>
          <p:nvPr>
            <p:ph idx="2" type="title"/>
          </p:nvPr>
        </p:nvSpPr>
        <p:spPr>
          <a:xfrm>
            <a:off x="5756001"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1" name="Google Shape;141;p13"/>
          <p:cNvSpPr txBox="1"/>
          <p:nvPr>
            <p:ph idx="1" type="subTitle"/>
          </p:nvPr>
        </p:nvSpPr>
        <p:spPr>
          <a:xfrm>
            <a:off x="2012277"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2" name="Google Shape;142;p13"/>
          <p:cNvSpPr txBox="1"/>
          <p:nvPr>
            <p:ph idx="3" type="subTitle"/>
          </p:nvPr>
        </p:nvSpPr>
        <p:spPr>
          <a:xfrm>
            <a:off x="5756003"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3" name="Google Shape;143;p13"/>
          <p:cNvSpPr txBox="1"/>
          <p:nvPr>
            <p:ph idx="4" type="title"/>
          </p:nvPr>
        </p:nvSpPr>
        <p:spPr>
          <a:xfrm>
            <a:off x="2012276"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4" name="Google Shape;144;p13"/>
          <p:cNvSpPr txBox="1"/>
          <p:nvPr>
            <p:ph idx="5" type="title"/>
          </p:nvPr>
        </p:nvSpPr>
        <p:spPr>
          <a:xfrm>
            <a:off x="5756001"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5" name="Google Shape;145;p13"/>
          <p:cNvSpPr txBox="1"/>
          <p:nvPr>
            <p:ph idx="6" type="subTitle"/>
          </p:nvPr>
        </p:nvSpPr>
        <p:spPr>
          <a:xfrm>
            <a:off x="2012303"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6" name="Google Shape;146;p13"/>
          <p:cNvSpPr txBox="1"/>
          <p:nvPr>
            <p:ph idx="7" type="subTitle"/>
          </p:nvPr>
        </p:nvSpPr>
        <p:spPr>
          <a:xfrm>
            <a:off x="5756007"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7" name="Google Shape;147;p13"/>
          <p:cNvSpPr txBox="1"/>
          <p:nvPr>
            <p:ph hasCustomPrompt="1" idx="8" type="title"/>
          </p:nvPr>
        </p:nvSpPr>
        <p:spPr>
          <a:xfrm>
            <a:off x="108398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8" name="Google Shape;148;p13"/>
          <p:cNvSpPr txBox="1"/>
          <p:nvPr>
            <p:ph hasCustomPrompt="1" idx="9" type="title"/>
          </p:nvPr>
        </p:nvSpPr>
        <p:spPr>
          <a:xfrm>
            <a:off x="108398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9" name="Google Shape;149;p13"/>
          <p:cNvSpPr txBox="1"/>
          <p:nvPr>
            <p:ph hasCustomPrompt="1" idx="13" type="title"/>
          </p:nvPr>
        </p:nvSpPr>
        <p:spPr>
          <a:xfrm>
            <a:off x="482783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0" name="Google Shape;150;p13"/>
          <p:cNvSpPr txBox="1"/>
          <p:nvPr>
            <p:ph hasCustomPrompt="1" idx="14" type="title"/>
          </p:nvPr>
        </p:nvSpPr>
        <p:spPr>
          <a:xfrm>
            <a:off x="482783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1" name="Google Shape;151;p13"/>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52" name="Shape 152"/>
        <p:cNvGrpSpPr/>
        <p:nvPr/>
      </p:nvGrpSpPr>
      <p:grpSpPr>
        <a:xfrm>
          <a:off x="0" y="0"/>
          <a:ext cx="0" cy="0"/>
          <a:chOff x="0" y="0"/>
          <a:chExt cx="0" cy="0"/>
        </a:xfrm>
      </p:grpSpPr>
      <p:grpSp>
        <p:nvGrpSpPr>
          <p:cNvPr id="153" name="Google Shape;153;p14"/>
          <p:cNvGrpSpPr/>
          <p:nvPr/>
        </p:nvGrpSpPr>
        <p:grpSpPr>
          <a:xfrm>
            <a:off x="381323" y="171414"/>
            <a:ext cx="8381354" cy="4800673"/>
            <a:chOff x="-3020376" y="537453"/>
            <a:chExt cx="11448373" cy="6557400"/>
          </a:xfrm>
        </p:grpSpPr>
        <p:sp>
          <p:nvSpPr>
            <p:cNvPr id="154" name="Google Shape;154;p1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5" name="Google Shape;155;p1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56" name="Google Shape;156;p14"/>
            <p:cNvGrpSpPr/>
            <p:nvPr/>
          </p:nvGrpSpPr>
          <p:grpSpPr>
            <a:xfrm>
              <a:off x="7338381" y="690654"/>
              <a:ext cx="884791" cy="153801"/>
              <a:chOff x="7087900" y="662250"/>
              <a:chExt cx="1211711" cy="210600"/>
            </a:xfrm>
          </p:grpSpPr>
          <p:grpSp>
            <p:nvGrpSpPr>
              <p:cNvPr id="157" name="Google Shape;157;p14"/>
              <p:cNvGrpSpPr/>
              <p:nvPr/>
            </p:nvGrpSpPr>
            <p:grpSpPr>
              <a:xfrm>
                <a:off x="8089070" y="662280"/>
                <a:ext cx="210541" cy="210541"/>
                <a:chOff x="8737850" y="715475"/>
                <a:chExt cx="457200" cy="457200"/>
              </a:xfrm>
            </p:grpSpPr>
            <p:cxnSp>
              <p:nvCxnSpPr>
                <p:cNvPr id="158" name="Google Shape;158;p1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60" name="Google Shape;160;p1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1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62" name="Google Shape;162;p1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63" name="Shape 163"/>
        <p:cNvGrpSpPr/>
        <p:nvPr/>
      </p:nvGrpSpPr>
      <p:grpSpPr>
        <a:xfrm>
          <a:off x="0" y="0"/>
          <a:ext cx="0" cy="0"/>
          <a:chOff x="0" y="0"/>
          <a:chExt cx="0" cy="0"/>
        </a:xfrm>
      </p:grpSpPr>
      <p:grpSp>
        <p:nvGrpSpPr>
          <p:cNvPr id="164" name="Google Shape;164;p15"/>
          <p:cNvGrpSpPr/>
          <p:nvPr/>
        </p:nvGrpSpPr>
        <p:grpSpPr>
          <a:xfrm>
            <a:off x="381323" y="171414"/>
            <a:ext cx="8381354" cy="4800673"/>
            <a:chOff x="-3020376" y="537453"/>
            <a:chExt cx="11448373" cy="6557400"/>
          </a:xfrm>
        </p:grpSpPr>
        <p:sp>
          <p:nvSpPr>
            <p:cNvPr id="165" name="Google Shape;165;p1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6" name="Google Shape;166;p1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7" name="Google Shape;167;p15"/>
            <p:cNvGrpSpPr/>
            <p:nvPr/>
          </p:nvGrpSpPr>
          <p:grpSpPr>
            <a:xfrm>
              <a:off x="7338381" y="690654"/>
              <a:ext cx="884791" cy="153801"/>
              <a:chOff x="7087900" y="662250"/>
              <a:chExt cx="1211711" cy="210600"/>
            </a:xfrm>
          </p:grpSpPr>
          <p:grpSp>
            <p:nvGrpSpPr>
              <p:cNvPr id="168" name="Google Shape;168;p15"/>
              <p:cNvGrpSpPr/>
              <p:nvPr/>
            </p:nvGrpSpPr>
            <p:grpSpPr>
              <a:xfrm>
                <a:off x="8089070" y="662280"/>
                <a:ext cx="210541" cy="210541"/>
                <a:chOff x="8737850" y="715475"/>
                <a:chExt cx="457200" cy="457200"/>
              </a:xfrm>
            </p:grpSpPr>
            <p:cxnSp>
              <p:nvCxnSpPr>
                <p:cNvPr id="169" name="Google Shape;169;p1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1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71" name="Google Shape;171;p1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1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73" name="Google Shape;173;p15"/>
          <p:cNvSpPr txBox="1"/>
          <p:nvPr>
            <p:ph hasCustomPrompt="1" type="title"/>
          </p:nvPr>
        </p:nvSpPr>
        <p:spPr>
          <a:xfrm>
            <a:off x="103352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74" name="Google Shape;174;p15"/>
          <p:cNvSpPr txBox="1"/>
          <p:nvPr>
            <p:ph idx="1" type="subTitle"/>
          </p:nvPr>
        </p:nvSpPr>
        <p:spPr>
          <a:xfrm>
            <a:off x="103352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75" name="Google Shape;175;p15"/>
          <p:cNvSpPr txBox="1"/>
          <p:nvPr>
            <p:ph hasCustomPrompt="1" idx="2" type="title"/>
          </p:nvPr>
        </p:nvSpPr>
        <p:spPr>
          <a:xfrm>
            <a:off x="473427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76" name="Google Shape;176;p15"/>
          <p:cNvSpPr txBox="1"/>
          <p:nvPr>
            <p:ph idx="3" type="subTitle"/>
          </p:nvPr>
        </p:nvSpPr>
        <p:spPr>
          <a:xfrm>
            <a:off x="473427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77" name="Google Shape;177;p15"/>
          <p:cNvSpPr txBox="1"/>
          <p:nvPr>
            <p:ph hasCustomPrompt="1" idx="4" type="title"/>
          </p:nvPr>
        </p:nvSpPr>
        <p:spPr>
          <a:xfrm>
            <a:off x="473427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78" name="Google Shape;178;p15"/>
          <p:cNvSpPr txBox="1"/>
          <p:nvPr>
            <p:ph idx="5" type="subTitle"/>
          </p:nvPr>
        </p:nvSpPr>
        <p:spPr>
          <a:xfrm>
            <a:off x="473427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79" name="Google Shape;179;p15"/>
          <p:cNvSpPr txBox="1"/>
          <p:nvPr>
            <p:ph hasCustomPrompt="1" idx="6" type="title"/>
          </p:nvPr>
        </p:nvSpPr>
        <p:spPr>
          <a:xfrm>
            <a:off x="103352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0" name="Google Shape;180;p15"/>
          <p:cNvSpPr txBox="1"/>
          <p:nvPr>
            <p:ph idx="7" type="subTitle"/>
          </p:nvPr>
        </p:nvSpPr>
        <p:spPr>
          <a:xfrm>
            <a:off x="103352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81" name="Shape 181"/>
        <p:cNvGrpSpPr/>
        <p:nvPr/>
      </p:nvGrpSpPr>
      <p:grpSpPr>
        <a:xfrm>
          <a:off x="0" y="0"/>
          <a:ext cx="0" cy="0"/>
          <a:chOff x="0" y="0"/>
          <a:chExt cx="0" cy="0"/>
        </a:xfrm>
      </p:grpSpPr>
      <p:grpSp>
        <p:nvGrpSpPr>
          <p:cNvPr id="182" name="Google Shape;182;p16"/>
          <p:cNvGrpSpPr/>
          <p:nvPr/>
        </p:nvGrpSpPr>
        <p:grpSpPr>
          <a:xfrm>
            <a:off x="381323" y="171414"/>
            <a:ext cx="8381354" cy="4800673"/>
            <a:chOff x="-3020376" y="537453"/>
            <a:chExt cx="11448373" cy="6557400"/>
          </a:xfrm>
        </p:grpSpPr>
        <p:sp>
          <p:nvSpPr>
            <p:cNvPr id="183" name="Google Shape;183;p1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4" name="Google Shape;184;p1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85" name="Google Shape;185;p16"/>
            <p:cNvGrpSpPr/>
            <p:nvPr/>
          </p:nvGrpSpPr>
          <p:grpSpPr>
            <a:xfrm>
              <a:off x="7338381" y="690654"/>
              <a:ext cx="884791" cy="153801"/>
              <a:chOff x="7087900" y="662250"/>
              <a:chExt cx="1211711" cy="210600"/>
            </a:xfrm>
          </p:grpSpPr>
          <p:grpSp>
            <p:nvGrpSpPr>
              <p:cNvPr id="186" name="Google Shape;186;p16"/>
              <p:cNvGrpSpPr/>
              <p:nvPr/>
            </p:nvGrpSpPr>
            <p:grpSpPr>
              <a:xfrm>
                <a:off x="8089070" y="662280"/>
                <a:ext cx="210541" cy="210541"/>
                <a:chOff x="8737850" y="715475"/>
                <a:chExt cx="457200" cy="457200"/>
              </a:xfrm>
            </p:grpSpPr>
            <p:cxnSp>
              <p:nvCxnSpPr>
                <p:cNvPr id="187" name="Google Shape;187;p1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9" name="Google Shape;189;p1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1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91" name="Google Shape;191;p16"/>
          <p:cNvSpPr txBox="1"/>
          <p:nvPr>
            <p:ph type="title"/>
          </p:nvPr>
        </p:nvSpPr>
        <p:spPr>
          <a:xfrm>
            <a:off x="1345408"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 name="Google Shape;192;p16"/>
          <p:cNvSpPr txBox="1"/>
          <p:nvPr>
            <p:ph idx="2" type="title"/>
          </p:nvPr>
        </p:nvSpPr>
        <p:spPr>
          <a:xfrm>
            <a:off x="4920092"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3" name="Google Shape;193;p16"/>
          <p:cNvSpPr txBox="1"/>
          <p:nvPr>
            <p:ph idx="1" type="subTitle"/>
          </p:nvPr>
        </p:nvSpPr>
        <p:spPr>
          <a:xfrm>
            <a:off x="1345408"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4" name="Google Shape;194;p16"/>
          <p:cNvSpPr txBox="1"/>
          <p:nvPr>
            <p:ph idx="3" type="subTitle"/>
          </p:nvPr>
        </p:nvSpPr>
        <p:spPr>
          <a:xfrm>
            <a:off x="4920092"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5" name="Google Shape;195;p16"/>
          <p:cNvSpPr txBox="1"/>
          <p:nvPr>
            <p:ph idx="4" type="title"/>
          </p:nvPr>
        </p:nvSpPr>
        <p:spPr>
          <a:xfrm>
            <a:off x="1345408"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6" name="Google Shape;196;p16"/>
          <p:cNvSpPr txBox="1"/>
          <p:nvPr>
            <p:ph idx="5" type="title"/>
          </p:nvPr>
        </p:nvSpPr>
        <p:spPr>
          <a:xfrm>
            <a:off x="4920092"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7" name="Google Shape;197;p16"/>
          <p:cNvSpPr txBox="1"/>
          <p:nvPr>
            <p:ph idx="6" type="subTitle"/>
          </p:nvPr>
        </p:nvSpPr>
        <p:spPr>
          <a:xfrm>
            <a:off x="1345408"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8" name="Google Shape;198;p16"/>
          <p:cNvSpPr txBox="1"/>
          <p:nvPr>
            <p:ph idx="7" type="subTitle"/>
          </p:nvPr>
        </p:nvSpPr>
        <p:spPr>
          <a:xfrm>
            <a:off x="4920092"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9" name="Google Shape;199;p16"/>
          <p:cNvSpPr txBox="1"/>
          <p:nvPr>
            <p:ph idx="8"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0" name="Shape 200"/>
        <p:cNvGrpSpPr/>
        <p:nvPr/>
      </p:nvGrpSpPr>
      <p:grpSpPr>
        <a:xfrm>
          <a:off x="0" y="0"/>
          <a:ext cx="0" cy="0"/>
          <a:chOff x="0" y="0"/>
          <a:chExt cx="0" cy="0"/>
        </a:xfrm>
      </p:grpSpPr>
      <p:grpSp>
        <p:nvGrpSpPr>
          <p:cNvPr id="201" name="Google Shape;201;p17"/>
          <p:cNvGrpSpPr/>
          <p:nvPr/>
        </p:nvGrpSpPr>
        <p:grpSpPr>
          <a:xfrm>
            <a:off x="381323" y="171414"/>
            <a:ext cx="8381354" cy="4800673"/>
            <a:chOff x="-3020376" y="537453"/>
            <a:chExt cx="11448373" cy="6557400"/>
          </a:xfrm>
        </p:grpSpPr>
        <p:sp>
          <p:nvSpPr>
            <p:cNvPr id="202" name="Google Shape;202;p1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3" name="Google Shape;203;p1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04" name="Google Shape;204;p17"/>
            <p:cNvGrpSpPr/>
            <p:nvPr/>
          </p:nvGrpSpPr>
          <p:grpSpPr>
            <a:xfrm>
              <a:off x="7338381" y="690654"/>
              <a:ext cx="884791" cy="153801"/>
              <a:chOff x="7087900" y="662250"/>
              <a:chExt cx="1211711" cy="210600"/>
            </a:xfrm>
          </p:grpSpPr>
          <p:grpSp>
            <p:nvGrpSpPr>
              <p:cNvPr id="205" name="Google Shape;205;p17"/>
              <p:cNvGrpSpPr/>
              <p:nvPr/>
            </p:nvGrpSpPr>
            <p:grpSpPr>
              <a:xfrm>
                <a:off x="8089070" y="662280"/>
                <a:ext cx="210541" cy="210541"/>
                <a:chOff x="8737850" y="715475"/>
                <a:chExt cx="457200" cy="457200"/>
              </a:xfrm>
            </p:grpSpPr>
            <p:cxnSp>
              <p:nvCxnSpPr>
                <p:cNvPr id="206" name="Google Shape;206;p1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08" name="Google Shape;208;p1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09" name="Google Shape;209;p1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10" name="Google Shape;210;p17"/>
          <p:cNvSpPr txBox="1"/>
          <p:nvPr>
            <p:ph type="title"/>
          </p:nvPr>
        </p:nvSpPr>
        <p:spPr>
          <a:xfrm>
            <a:off x="813450"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1" name="Google Shape;211;p17"/>
          <p:cNvSpPr txBox="1"/>
          <p:nvPr>
            <p:ph idx="2" type="title"/>
          </p:nvPr>
        </p:nvSpPr>
        <p:spPr>
          <a:xfrm>
            <a:off x="3487204"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2" name="Google Shape;212;p17"/>
          <p:cNvSpPr txBox="1"/>
          <p:nvPr>
            <p:ph idx="1" type="subTitle"/>
          </p:nvPr>
        </p:nvSpPr>
        <p:spPr>
          <a:xfrm>
            <a:off x="813450"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3" name="Google Shape;213;p17"/>
          <p:cNvSpPr txBox="1"/>
          <p:nvPr>
            <p:ph idx="3" type="subTitle"/>
          </p:nvPr>
        </p:nvSpPr>
        <p:spPr>
          <a:xfrm>
            <a:off x="3487196"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4" name="Google Shape;214;p17"/>
          <p:cNvSpPr txBox="1"/>
          <p:nvPr>
            <p:ph idx="4" type="title"/>
          </p:nvPr>
        </p:nvSpPr>
        <p:spPr>
          <a:xfrm>
            <a:off x="813450"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5" name="Google Shape;215;p17"/>
          <p:cNvSpPr txBox="1"/>
          <p:nvPr>
            <p:ph idx="5" type="title"/>
          </p:nvPr>
        </p:nvSpPr>
        <p:spPr>
          <a:xfrm>
            <a:off x="3487204"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6" name="Google Shape;216;p17"/>
          <p:cNvSpPr txBox="1"/>
          <p:nvPr>
            <p:ph idx="6" type="subTitle"/>
          </p:nvPr>
        </p:nvSpPr>
        <p:spPr>
          <a:xfrm>
            <a:off x="813450"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7" name="Google Shape;217;p17"/>
          <p:cNvSpPr txBox="1"/>
          <p:nvPr>
            <p:ph idx="7" type="subTitle"/>
          </p:nvPr>
        </p:nvSpPr>
        <p:spPr>
          <a:xfrm>
            <a:off x="3487196"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8" name="Google Shape;218;p17"/>
          <p:cNvSpPr txBox="1"/>
          <p:nvPr>
            <p:ph idx="8" type="title"/>
          </p:nvPr>
        </p:nvSpPr>
        <p:spPr>
          <a:xfrm>
            <a:off x="6160942"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9" name="Google Shape;219;p17"/>
          <p:cNvSpPr txBox="1"/>
          <p:nvPr>
            <p:ph idx="9" type="subTitle"/>
          </p:nvPr>
        </p:nvSpPr>
        <p:spPr>
          <a:xfrm>
            <a:off x="6160925"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0" name="Google Shape;220;p17"/>
          <p:cNvSpPr txBox="1"/>
          <p:nvPr>
            <p:ph idx="13" type="title"/>
          </p:nvPr>
        </p:nvSpPr>
        <p:spPr>
          <a:xfrm>
            <a:off x="6160942"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1" name="Google Shape;221;p17"/>
          <p:cNvSpPr txBox="1"/>
          <p:nvPr>
            <p:ph idx="14" type="subTitle"/>
          </p:nvPr>
        </p:nvSpPr>
        <p:spPr>
          <a:xfrm>
            <a:off x="6160925"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2" name="Google Shape;222;p17"/>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23" name="Shape 223"/>
        <p:cNvGrpSpPr/>
        <p:nvPr/>
      </p:nvGrpSpPr>
      <p:grpSpPr>
        <a:xfrm>
          <a:off x="0" y="0"/>
          <a:ext cx="0" cy="0"/>
          <a:chOff x="0" y="0"/>
          <a:chExt cx="0" cy="0"/>
        </a:xfrm>
      </p:grpSpPr>
      <p:grpSp>
        <p:nvGrpSpPr>
          <p:cNvPr id="224" name="Google Shape;224;p18"/>
          <p:cNvGrpSpPr/>
          <p:nvPr/>
        </p:nvGrpSpPr>
        <p:grpSpPr>
          <a:xfrm>
            <a:off x="716075" y="156450"/>
            <a:ext cx="7711918" cy="4830981"/>
            <a:chOff x="-2105881" y="537468"/>
            <a:chExt cx="10533968" cy="6598800"/>
          </a:xfrm>
        </p:grpSpPr>
        <p:sp>
          <p:nvSpPr>
            <p:cNvPr id="225" name="Google Shape;225;p18"/>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6" name="Google Shape;226;p1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27" name="Google Shape;227;p18"/>
            <p:cNvGrpSpPr/>
            <p:nvPr/>
          </p:nvGrpSpPr>
          <p:grpSpPr>
            <a:xfrm>
              <a:off x="7338381" y="690654"/>
              <a:ext cx="884791" cy="153801"/>
              <a:chOff x="7087900" y="662250"/>
              <a:chExt cx="1211711" cy="210600"/>
            </a:xfrm>
          </p:grpSpPr>
          <p:grpSp>
            <p:nvGrpSpPr>
              <p:cNvPr id="228" name="Google Shape;228;p18"/>
              <p:cNvGrpSpPr/>
              <p:nvPr/>
            </p:nvGrpSpPr>
            <p:grpSpPr>
              <a:xfrm>
                <a:off x="8089070" y="662280"/>
                <a:ext cx="210541" cy="210541"/>
                <a:chOff x="8737850" y="715475"/>
                <a:chExt cx="457200" cy="457200"/>
              </a:xfrm>
            </p:grpSpPr>
            <p:cxnSp>
              <p:nvCxnSpPr>
                <p:cNvPr id="229" name="Google Shape;229;p1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1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31" name="Google Shape;231;p1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32" name="Google Shape;232;p1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33" name="Google Shape;233;p18"/>
          <p:cNvSpPr txBox="1"/>
          <p:nvPr>
            <p:ph type="ctrTitle"/>
          </p:nvPr>
        </p:nvSpPr>
        <p:spPr>
          <a:xfrm>
            <a:off x="2319750" y="645350"/>
            <a:ext cx="4504500" cy="108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34" name="Google Shape;234;p18"/>
          <p:cNvSpPr txBox="1"/>
          <p:nvPr>
            <p:ph idx="1" type="subTitle"/>
          </p:nvPr>
        </p:nvSpPr>
        <p:spPr>
          <a:xfrm>
            <a:off x="2319750" y="1726251"/>
            <a:ext cx="4504500" cy="12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5" name="Google Shape;235;p18"/>
          <p:cNvSpPr txBox="1"/>
          <p:nvPr/>
        </p:nvSpPr>
        <p:spPr>
          <a:xfrm>
            <a:off x="2319788" y="3684675"/>
            <a:ext cx="45045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Share Tech Mono"/>
                <a:ea typeface="Share Tech Mono"/>
                <a:cs typeface="Share Tech Mono"/>
                <a:sym typeface="Share Tech Mono"/>
              </a:rPr>
              <a:t>CRÉDITOS: Este modelo de apresentação foi criado pela</a:t>
            </a:r>
            <a:r>
              <a:rPr lang="en" sz="1000">
                <a:solidFill>
                  <a:schemeClr val="dk1"/>
                </a:solidFill>
                <a:latin typeface="Share Tech Mono"/>
                <a:ea typeface="Share Tech Mono"/>
                <a:cs typeface="Share Tech Mono"/>
                <a:sym typeface="Share Tech Mono"/>
              </a:rPr>
              <a:t> </a:t>
            </a:r>
            <a:r>
              <a:rPr b="1" lang="en" sz="1000" u="sng">
                <a:solidFill>
                  <a:schemeClr val="dk1"/>
                </a:solidFill>
                <a:latin typeface="Share Tech Mono"/>
                <a:ea typeface="Share Tech Mono"/>
                <a:cs typeface="Share Tech Mono"/>
                <a:sym typeface="Share Tech Mono"/>
                <a:hlinkClick r:id="rId2">
                  <a:extLst>
                    <a:ext uri="{A12FA001-AC4F-418D-AE19-62706E023703}">
                      <ahyp:hlinkClr val="tx"/>
                    </a:ext>
                  </a:extLst>
                </a:hlinkClick>
              </a:rPr>
              <a:t>Slidesgo</a:t>
            </a:r>
            <a:r>
              <a:rPr lang="en" sz="1000">
                <a:solidFill>
                  <a:schemeClr val="dk1"/>
                </a:solidFill>
                <a:latin typeface="Share Tech Mono"/>
                <a:ea typeface="Share Tech Mono"/>
                <a:cs typeface="Share Tech Mono"/>
                <a:sym typeface="Share Tech Mono"/>
              </a:rPr>
              <a:t>, e inclui ícones do</a:t>
            </a:r>
            <a:r>
              <a:rPr lang="en" sz="1000">
                <a:solidFill>
                  <a:schemeClr val="dk1"/>
                </a:solidFill>
                <a:latin typeface="Share Tech Mono"/>
                <a:ea typeface="Share Tech Mono"/>
                <a:cs typeface="Share Tech Mono"/>
                <a:sym typeface="Share Tech Mono"/>
              </a:rPr>
              <a:t> </a:t>
            </a:r>
            <a:r>
              <a:rPr b="1" lang="en" sz="1000" u="sng">
                <a:solidFill>
                  <a:schemeClr val="dk1"/>
                </a:solidFill>
                <a:latin typeface="Share Tech Mono"/>
                <a:ea typeface="Share Tech Mono"/>
                <a:cs typeface="Share Tech Mono"/>
                <a:sym typeface="Share Tech Mono"/>
                <a:hlinkClick r:id="rId3">
                  <a:extLst>
                    <a:ext uri="{A12FA001-AC4F-418D-AE19-62706E023703}">
                      <ahyp:hlinkClr val="tx"/>
                    </a:ext>
                  </a:extLst>
                </a:hlinkClick>
              </a:rPr>
              <a:t>Flaticon</a:t>
            </a:r>
            <a:r>
              <a:rPr lang="en" sz="1100">
                <a:solidFill>
                  <a:schemeClr val="dk1"/>
                </a:solidFill>
                <a:latin typeface="Share Tech Mono"/>
                <a:ea typeface="Share Tech Mono"/>
                <a:cs typeface="Share Tech Mono"/>
                <a:sym typeface="Share Tech Mono"/>
              </a:rPr>
              <a:t> e imagens da</a:t>
            </a:r>
            <a:r>
              <a:rPr lang="en" sz="1000">
                <a:solidFill>
                  <a:schemeClr val="dk1"/>
                </a:solidFill>
                <a:latin typeface="Share Tech Mono"/>
                <a:ea typeface="Share Tech Mono"/>
                <a:cs typeface="Share Tech Mono"/>
                <a:sym typeface="Share Tech Mono"/>
              </a:rPr>
              <a:t> </a:t>
            </a:r>
            <a:r>
              <a:rPr b="1" lang="en" sz="1000" u="sng">
                <a:solidFill>
                  <a:schemeClr val="dk1"/>
                </a:solidFill>
                <a:latin typeface="Share Tech Mono"/>
                <a:ea typeface="Share Tech Mono"/>
                <a:cs typeface="Share Tech Mono"/>
                <a:sym typeface="Share Tech Mono"/>
                <a:hlinkClick r:id="rId4">
                  <a:extLst>
                    <a:ext uri="{A12FA001-AC4F-418D-AE19-62706E023703}">
                      <ahyp:hlinkClr val="tx"/>
                    </a:ext>
                  </a:extLst>
                </a:hlinkClick>
              </a:rPr>
              <a:t>Freepik</a:t>
            </a:r>
            <a:endParaRPr b="1" sz="1000" u="sng">
              <a:solidFill>
                <a:schemeClr val="dk1"/>
              </a:solidFill>
              <a:latin typeface="Share Tech Mono"/>
              <a:ea typeface="Share Tech Mono"/>
              <a:cs typeface="Share Tech Mono"/>
              <a:sym typeface="Share Tech Mon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36" name="Shape 236"/>
        <p:cNvGrpSpPr/>
        <p:nvPr/>
      </p:nvGrpSpPr>
      <p:grpSpPr>
        <a:xfrm>
          <a:off x="0" y="0"/>
          <a:ext cx="0" cy="0"/>
          <a:chOff x="0" y="0"/>
          <a:chExt cx="0" cy="0"/>
        </a:xfrm>
      </p:grpSpPr>
      <p:grpSp>
        <p:nvGrpSpPr>
          <p:cNvPr id="237" name="Google Shape;237;p19"/>
          <p:cNvGrpSpPr/>
          <p:nvPr/>
        </p:nvGrpSpPr>
        <p:grpSpPr>
          <a:xfrm>
            <a:off x="381323" y="171414"/>
            <a:ext cx="8381354" cy="4800673"/>
            <a:chOff x="-3020376" y="537453"/>
            <a:chExt cx="11448373" cy="6557400"/>
          </a:xfrm>
        </p:grpSpPr>
        <p:sp>
          <p:nvSpPr>
            <p:cNvPr id="238" name="Google Shape;238;p1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9" name="Google Shape;239;p1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40" name="Google Shape;240;p19"/>
            <p:cNvGrpSpPr/>
            <p:nvPr/>
          </p:nvGrpSpPr>
          <p:grpSpPr>
            <a:xfrm>
              <a:off x="7338381" y="690654"/>
              <a:ext cx="884791" cy="153801"/>
              <a:chOff x="7087900" y="662250"/>
              <a:chExt cx="1211711" cy="210600"/>
            </a:xfrm>
          </p:grpSpPr>
          <p:grpSp>
            <p:nvGrpSpPr>
              <p:cNvPr id="241" name="Google Shape;241;p19"/>
              <p:cNvGrpSpPr/>
              <p:nvPr/>
            </p:nvGrpSpPr>
            <p:grpSpPr>
              <a:xfrm>
                <a:off x="8089070" y="662280"/>
                <a:ext cx="210541" cy="210541"/>
                <a:chOff x="8737850" y="715475"/>
                <a:chExt cx="457200" cy="457200"/>
              </a:xfrm>
            </p:grpSpPr>
            <p:cxnSp>
              <p:nvCxnSpPr>
                <p:cNvPr id="242" name="Google Shape;242;p1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1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44" name="Google Shape;244;p1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1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46" name="Shape 246"/>
        <p:cNvGrpSpPr/>
        <p:nvPr/>
      </p:nvGrpSpPr>
      <p:grpSpPr>
        <a:xfrm>
          <a:off x="0" y="0"/>
          <a:ext cx="0" cy="0"/>
          <a:chOff x="0" y="0"/>
          <a:chExt cx="0" cy="0"/>
        </a:xfrm>
      </p:grpSpPr>
      <p:grpSp>
        <p:nvGrpSpPr>
          <p:cNvPr id="247" name="Google Shape;247;p20"/>
          <p:cNvGrpSpPr/>
          <p:nvPr/>
        </p:nvGrpSpPr>
        <p:grpSpPr>
          <a:xfrm>
            <a:off x="716075" y="156450"/>
            <a:ext cx="7711918" cy="4830981"/>
            <a:chOff x="-2105881" y="537468"/>
            <a:chExt cx="10533968" cy="6598800"/>
          </a:xfrm>
        </p:grpSpPr>
        <p:sp>
          <p:nvSpPr>
            <p:cNvPr id="248" name="Google Shape;248;p20"/>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9" name="Google Shape;249;p20"/>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0" name="Google Shape;250;p20"/>
            <p:cNvGrpSpPr/>
            <p:nvPr/>
          </p:nvGrpSpPr>
          <p:grpSpPr>
            <a:xfrm>
              <a:off x="7338381" y="690654"/>
              <a:ext cx="884791" cy="153801"/>
              <a:chOff x="7087900" y="662250"/>
              <a:chExt cx="1211711" cy="210600"/>
            </a:xfrm>
          </p:grpSpPr>
          <p:grpSp>
            <p:nvGrpSpPr>
              <p:cNvPr id="251" name="Google Shape;251;p20"/>
              <p:cNvGrpSpPr/>
              <p:nvPr/>
            </p:nvGrpSpPr>
            <p:grpSpPr>
              <a:xfrm>
                <a:off x="8089070" y="662280"/>
                <a:ext cx="210541" cy="210541"/>
                <a:chOff x="8737850" y="715475"/>
                <a:chExt cx="457200" cy="457200"/>
              </a:xfrm>
            </p:grpSpPr>
            <p:cxnSp>
              <p:nvCxnSpPr>
                <p:cNvPr id="252" name="Google Shape;252;p2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53" name="Google Shape;253;p2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54" name="Google Shape;254;p2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55" name="Google Shape;255;p2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716075" y="537450"/>
            <a:ext cx="7711918" cy="4068646"/>
            <a:chOff x="-2105881" y="537468"/>
            <a:chExt cx="10533968" cy="5557500"/>
          </a:xfrm>
        </p:grpSpPr>
        <p:sp>
          <p:nvSpPr>
            <p:cNvPr id="23" name="Google Shape;23;p3"/>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 name="Google Shape;24;p3"/>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 name="Google Shape;25;p3"/>
            <p:cNvGrpSpPr/>
            <p:nvPr/>
          </p:nvGrpSpPr>
          <p:grpSpPr>
            <a:xfrm>
              <a:off x="7338381" y="690654"/>
              <a:ext cx="884791" cy="153801"/>
              <a:chOff x="7087900" y="662250"/>
              <a:chExt cx="1211711" cy="210600"/>
            </a:xfrm>
          </p:grpSpPr>
          <p:grpSp>
            <p:nvGrpSpPr>
              <p:cNvPr id="26" name="Google Shape;26;p3"/>
              <p:cNvGrpSpPr/>
              <p:nvPr/>
            </p:nvGrpSpPr>
            <p:grpSpPr>
              <a:xfrm>
                <a:off x="8089070" y="662280"/>
                <a:ext cx="210541" cy="210541"/>
                <a:chOff x="8737850" y="715475"/>
                <a:chExt cx="457200" cy="457200"/>
              </a:xfrm>
            </p:grpSpPr>
            <p:cxnSp>
              <p:nvCxnSpPr>
                <p:cNvPr id="27" name="Google Shape;27;p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8" name="Google Shape;28;p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9" name="Google Shape;29;p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30" name="Google Shape;30;p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31" name="Google Shape;31;p3"/>
          <p:cNvSpPr txBox="1"/>
          <p:nvPr>
            <p:ph type="title"/>
          </p:nvPr>
        </p:nvSpPr>
        <p:spPr>
          <a:xfrm>
            <a:off x="4480750" y="1597469"/>
            <a:ext cx="3384600" cy="1223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2234514" y="2107351"/>
            <a:ext cx="1223100" cy="12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72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3" name="Google Shape;33;p3"/>
          <p:cNvSpPr txBox="1"/>
          <p:nvPr>
            <p:ph idx="1" type="subTitle"/>
          </p:nvPr>
        </p:nvSpPr>
        <p:spPr>
          <a:xfrm>
            <a:off x="4480750" y="2820325"/>
            <a:ext cx="3384600" cy="72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grpSp>
        <p:nvGrpSpPr>
          <p:cNvPr id="35" name="Google Shape;35;p4"/>
          <p:cNvGrpSpPr/>
          <p:nvPr/>
        </p:nvGrpSpPr>
        <p:grpSpPr>
          <a:xfrm>
            <a:off x="381323" y="171414"/>
            <a:ext cx="8381354" cy="4800673"/>
            <a:chOff x="-3020376" y="537453"/>
            <a:chExt cx="11448373" cy="6557400"/>
          </a:xfrm>
        </p:grpSpPr>
        <p:sp>
          <p:nvSpPr>
            <p:cNvPr id="36" name="Google Shape;36;p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 name="Google Shape;37;p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38" name="Google Shape;38;p4"/>
            <p:cNvGrpSpPr/>
            <p:nvPr/>
          </p:nvGrpSpPr>
          <p:grpSpPr>
            <a:xfrm>
              <a:off x="7338381" y="690654"/>
              <a:ext cx="884791" cy="153801"/>
              <a:chOff x="7087900" y="662250"/>
              <a:chExt cx="1211711" cy="210600"/>
            </a:xfrm>
          </p:grpSpPr>
          <p:grpSp>
            <p:nvGrpSpPr>
              <p:cNvPr id="39" name="Google Shape;39;p4"/>
              <p:cNvGrpSpPr/>
              <p:nvPr/>
            </p:nvGrpSpPr>
            <p:grpSpPr>
              <a:xfrm>
                <a:off x="8089070" y="662280"/>
                <a:ext cx="210541" cy="210541"/>
                <a:chOff x="8737850" y="715475"/>
                <a:chExt cx="457200" cy="457200"/>
              </a:xfrm>
            </p:grpSpPr>
            <p:cxnSp>
              <p:nvCxnSpPr>
                <p:cNvPr id="40" name="Google Shape;40;p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42" name="Google Shape;42;p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43" name="Google Shape;43;p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4" name="Google Shape;44;p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4"/>
          <p:cNvSpPr txBox="1"/>
          <p:nvPr>
            <p:ph idx="1" type="body"/>
          </p:nvPr>
        </p:nvSpPr>
        <p:spPr>
          <a:xfrm>
            <a:off x="720000" y="1110150"/>
            <a:ext cx="7704000" cy="327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grpSp>
        <p:nvGrpSpPr>
          <p:cNvPr id="47" name="Google Shape;47;p5"/>
          <p:cNvGrpSpPr/>
          <p:nvPr/>
        </p:nvGrpSpPr>
        <p:grpSpPr>
          <a:xfrm>
            <a:off x="381323" y="171414"/>
            <a:ext cx="8381354" cy="4800673"/>
            <a:chOff x="-3020376" y="537453"/>
            <a:chExt cx="11448373" cy="6557400"/>
          </a:xfrm>
        </p:grpSpPr>
        <p:sp>
          <p:nvSpPr>
            <p:cNvPr id="48" name="Google Shape;48;p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 name="Google Shape;49;p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0" name="Google Shape;50;p5"/>
            <p:cNvGrpSpPr/>
            <p:nvPr/>
          </p:nvGrpSpPr>
          <p:grpSpPr>
            <a:xfrm>
              <a:off x="7338381" y="690654"/>
              <a:ext cx="884791" cy="153801"/>
              <a:chOff x="7087900" y="662250"/>
              <a:chExt cx="1211711" cy="210600"/>
            </a:xfrm>
          </p:grpSpPr>
          <p:grpSp>
            <p:nvGrpSpPr>
              <p:cNvPr id="51" name="Google Shape;51;p5"/>
              <p:cNvGrpSpPr/>
              <p:nvPr/>
            </p:nvGrpSpPr>
            <p:grpSpPr>
              <a:xfrm>
                <a:off x="8089070" y="662280"/>
                <a:ext cx="210541" cy="210541"/>
                <a:chOff x="8737850" y="715475"/>
                <a:chExt cx="457200" cy="457200"/>
              </a:xfrm>
            </p:grpSpPr>
            <p:cxnSp>
              <p:nvCxnSpPr>
                <p:cNvPr id="52" name="Google Shape;52;p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54" name="Google Shape;54;p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55" name="Google Shape;55;p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6" name="Google Shape;56;p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5"/>
          <p:cNvSpPr txBox="1"/>
          <p:nvPr>
            <p:ph idx="1" type="body"/>
          </p:nvPr>
        </p:nvSpPr>
        <p:spPr>
          <a:xfrm>
            <a:off x="721125" y="1202800"/>
            <a:ext cx="37593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58" name="Google Shape;58;p5"/>
          <p:cNvSpPr txBox="1"/>
          <p:nvPr>
            <p:ph idx="2" type="body"/>
          </p:nvPr>
        </p:nvSpPr>
        <p:spPr>
          <a:xfrm>
            <a:off x="4663650" y="1634200"/>
            <a:ext cx="3759300" cy="297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2200"/>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grpSp>
        <p:nvGrpSpPr>
          <p:cNvPr id="60" name="Google Shape;60;p6"/>
          <p:cNvGrpSpPr/>
          <p:nvPr/>
        </p:nvGrpSpPr>
        <p:grpSpPr>
          <a:xfrm>
            <a:off x="381323" y="171414"/>
            <a:ext cx="8381354" cy="4800673"/>
            <a:chOff x="-3020376" y="537453"/>
            <a:chExt cx="11448373" cy="6557400"/>
          </a:xfrm>
        </p:grpSpPr>
        <p:sp>
          <p:nvSpPr>
            <p:cNvPr id="61" name="Google Shape;61;p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 name="Google Shape;62;p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3" name="Google Shape;63;p6"/>
            <p:cNvGrpSpPr/>
            <p:nvPr/>
          </p:nvGrpSpPr>
          <p:grpSpPr>
            <a:xfrm>
              <a:off x="7338381" y="690654"/>
              <a:ext cx="884791" cy="153801"/>
              <a:chOff x="7087900" y="662250"/>
              <a:chExt cx="1211711" cy="210600"/>
            </a:xfrm>
          </p:grpSpPr>
          <p:grpSp>
            <p:nvGrpSpPr>
              <p:cNvPr id="64" name="Google Shape;64;p6"/>
              <p:cNvGrpSpPr/>
              <p:nvPr/>
            </p:nvGrpSpPr>
            <p:grpSpPr>
              <a:xfrm>
                <a:off x="8089070" y="662280"/>
                <a:ext cx="210541" cy="210541"/>
                <a:chOff x="8737850" y="715475"/>
                <a:chExt cx="457200" cy="457200"/>
              </a:xfrm>
            </p:grpSpPr>
            <p:cxnSp>
              <p:nvCxnSpPr>
                <p:cNvPr id="65" name="Google Shape;65;p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67" name="Google Shape;67;p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68" name="Google Shape;68;p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9" name="Google Shape;69;p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grpSp>
        <p:nvGrpSpPr>
          <p:cNvPr id="71" name="Google Shape;71;p7"/>
          <p:cNvGrpSpPr/>
          <p:nvPr/>
        </p:nvGrpSpPr>
        <p:grpSpPr>
          <a:xfrm>
            <a:off x="381323" y="171414"/>
            <a:ext cx="8381354" cy="4800673"/>
            <a:chOff x="-3020376" y="537453"/>
            <a:chExt cx="11448373" cy="6557400"/>
          </a:xfrm>
        </p:grpSpPr>
        <p:sp>
          <p:nvSpPr>
            <p:cNvPr id="72" name="Google Shape;72;p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 name="Google Shape;73;p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4" name="Google Shape;74;p7"/>
            <p:cNvGrpSpPr/>
            <p:nvPr/>
          </p:nvGrpSpPr>
          <p:grpSpPr>
            <a:xfrm>
              <a:off x="7338381" y="690654"/>
              <a:ext cx="884791" cy="153801"/>
              <a:chOff x="7087900" y="662250"/>
              <a:chExt cx="1211711" cy="210600"/>
            </a:xfrm>
          </p:grpSpPr>
          <p:grpSp>
            <p:nvGrpSpPr>
              <p:cNvPr id="75" name="Google Shape;75;p7"/>
              <p:cNvGrpSpPr/>
              <p:nvPr/>
            </p:nvGrpSpPr>
            <p:grpSpPr>
              <a:xfrm>
                <a:off x="8089070" y="662280"/>
                <a:ext cx="210541" cy="210541"/>
                <a:chOff x="8737850" y="715475"/>
                <a:chExt cx="457200" cy="457200"/>
              </a:xfrm>
            </p:grpSpPr>
            <p:cxnSp>
              <p:nvCxnSpPr>
                <p:cNvPr id="76" name="Google Shape;76;p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78" name="Google Shape;78;p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79" name="Google Shape;79;p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80" name="Google Shape;80;p7"/>
          <p:cNvSpPr txBox="1"/>
          <p:nvPr>
            <p:ph type="title"/>
          </p:nvPr>
        </p:nvSpPr>
        <p:spPr>
          <a:xfrm>
            <a:off x="3507200" y="850450"/>
            <a:ext cx="4462800" cy="1882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 name="Google Shape;81;p7"/>
          <p:cNvSpPr txBox="1"/>
          <p:nvPr>
            <p:ph idx="1" type="subTitle"/>
          </p:nvPr>
        </p:nvSpPr>
        <p:spPr>
          <a:xfrm>
            <a:off x="3507198" y="2818238"/>
            <a:ext cx="4462800" cy="1474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grpSp>
        <p:nvGrpSpPr>
          <p:cNvPr id="83" name="Google Shape;83;p8"/>
          <p:cNvGrpSpPr/>
          <p:nvPr/>
        </p:nvGrpSpPr>
        <p:grpSpPr>
          <a:xfrm>
            <a:off x="716075" y="537450"/>
            <a:ext cx="7711918" cy="4068646"/>
            <a:chOff x="-2105881" y="537468"/>
            <a:chExt cx="10533968" cy="5557500"/>
          </a:xfrm>
        </p:grpSpPr>
        <p:sp>
          <p:nvSpPr>
            <p:cNvPr id="84" name="Google Shape;84;p8"/>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 name="Google Shape;85;p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86" name="Google Shape;86;p8"/>
            <p:cNvGrpSpPr/>
            <p:nvPr/>
          </p:nvGrpSpPr>
          <p:grpSpPr>
            <a:xfrm>
              <a:off x="7338381" y="690654"/>
              <a:ext cx="884791" cy="153801"/>
              <a:chOff x="7087900" y="662250"/>
              <a:chExt cx="1211711" cy="210600"/>
            </a:xfrm>
          </p:grpSpPr>
          <p:grpSp>
            <p:nvGrpSpPr>
              <p:cNvPr id="87" name="Google Shape;87;p8"/>
              <p:cNvGrpSpPr/>
              <p:nvPr/>
            </p:nvGrpSpPr>
            <p:grpSpPr>
              <a:xfrm>
                <a:off x="8089070" y="662280"/>
                <a:ext cx="210541" cy="210541"/>
                <a:chOff x="8737850" y="715475"/>
                <a:chExt cx="457200" cy="457200"/>
              </a:xfrm>
            </p:grpSpPr>
            <p:cxnSp>
              <p:nvCxnSpPr>
                <p:cNvPr id="88" name="Google Shape;88;p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90" name="Google Shape;90;p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91" name="Google Shape;91;p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92" name="Google Shape;92;p8"/>
          <p:cNvSpPr txBox="1"/>
          <p:nvPr>
            <p:ph type="title"/>
          </p:nvPr>
        </p:nvSpPr>
        <p:spPr>
          <a:xfrm>
            <a:off x="1695150" y="1278750"/>
            <a:ext cx="5751300" cy="2586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grpSp>
        <p:nvGrpSpPr>
          <p:cNvPr id="94" name="Google Shape;94;p9"/>
          <p:cNvGrpSpPr/>
          <p:nvPr/>
        </p:nvGrpSpPr>
        <p:grpSpPr>
          <a:xfrm>
            <a:off x="381323" y="171414"/>
            <a:ext cx="8381354" cy="4800673"/>
            <a:chOff x="-3020376" y="537453"/>
            <a:chExt cx="11448373" cy="6557400"/>
          </a:xfrm>
        </p:grpSpPr>
        <p:sp>
          <p:nvSpPr>
            <p:cNvPr id="95" name="Google Shape;95;p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 name="Google Shape;96;p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97" name="Google Shape;97;p9"/>
            <p:cNvGrpSpPr/>
            <p:nvPr/>
          </p:nvGrpSpPr>
          <p:grpSpPr>
            <a:xfrm>
              <a:off x="7338381" y="690654"/>
              <a:ext cx="884791" cy="153801"/>
              <a:chOff x="7087900" y="662250"/>
              <a:chExt cx="1211711" cy="210600"/>
            </a:xfrm>
          </p:grpSpPr>
          <p:grpSp>
            <p:nvGrpSpPr>
              <p:cNvPr id="98" name="Google Shape;98;p9"/>
              <p:cNvGrpSpPr/>
              <p:nvPr/>
            </p:nvGrpSpPr>
            <p:grpSpPr>
              <a:xfrm>
                <a:off x="8089070" y="662280"/>
                <a:ext cx="210541" cy="210541"/>
                <a:chOff x="8737850" y="715475"/>
                <a:chExt cx="457200" cy="457200"/>
              </a:xfrm>
            </p:grpSpPr>
            <p:cxnSp>
              <p:nvCxnSpPr>
                <p:cNvPr id="99" name="Google Shape;99;p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01" name="Google Shape;101;p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03" name="Google Shape;103;p9"/>
          <p:cNvSpPr txBox="1"/>
          <p:nvPr>
            <p:ph idx="1" type="body"/>
          </p:nvPr>
        </p:nvSpPr>
        <p:spPr>
          <a:xfrm>
            <a:off x="720000" y="1294075"/>
            <a:ext cx="7704000" cy="10272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Open Sans"/>
              <a:buChar char="-"/>
              <a:defRPr/>
            </a:lvl1pPr>
            <a:lvl2pPr indent="-279400" lvl="1" marL="914400">
              <a:spcBef>
                <a:spcPts val="0"/>
              </a:spcBef>
              <a:spcAft>
                <a:spcPts val="0"/>
              </a:spcAft>
              <a:buSzPts val="800"/>
              <a:buFont typeface="Open Sans"/>
              <a:buChar char="○"/>
              <a:defRPr/>
            </a:lvl2pPr>
            <a:lvl3pPr indent="-279400" lvl="2" marL="1371600">
              <a:spcBef>
                <a:spcPts val="0"/>
              </a:spcBef>
              <a:spcAft>
                <a:spcPts val="0"/>
              </a:spcAft>
              <a:buSzPts val="800"/>
              <a:buFont typeface="Open Sans"/>
              <a:buChar char="■"/>
              <a:defRPr/>
            </a:lvl3pPr>
            <a:lvl4pPr indent="-279400" lvl="3" marL="1828800">
              <a:spcBef>
                <a:spcPts val="0"/>
              </a:spcBef>
              <a:spcAft>
                <a:spcPts val="0"/>
              </a:spcAft>
              <a:buSzPts val="800"/>
              <a:buFont typeface="Open Sans"/>
              <a:buChar char="●"/>
              <a:defRPr/>
            </a:lvl4pPr>
            <a:lvl5pPr indent="-304800" lvl="4" marL="2286000">
              <a:spcBef>
                <a:spcPts val="0"/>
              </a:spcBef>
              <a:spcAft>
                <a:spcPts val="0"/>
              </a:spcAft>
              <a:buSzPts val="1200"/>
              <a:buFont typeface="Open Sans"/>
              <a:buChar char="○"/>
              <a:defRPr/>
            </a:lvl5pPr>
            <a:lvl6pPr indent="-304800" lvl="5" marL="2743200">
              <a:spcBef>
                <a:spcPts val="0"/>
              </a:spcBef>
              <a:spcAft>
                <a:spcPts val="0"/>
              </a:spcAft>
              <a:buSzPts val="1200"/>
              <a:buFont typeface="Open Sans"/>
              <a:buChar char="■"/>
              <a:defRPr/>
            </a:lvl6pPr>
            <a:lvl7pPr indent="-273050" lvl="6" marL="3200400">
              <a:spcBef>
                <a:spcPts val="0"/>
              </a:spcBef>
              <a:spcAft>
                <a:spcPts val="0"/>
              </a:spcAft>
              <a:buSzPts val="700"/>
              <a:buFont typeface="Open Sans"/>
              <a:buChar char="●"/>
              <a:defRPr/>
            </a:lvl7pPr>
            <a:lvl8pPr indent="-273050" lvl="7" marL="3657600">
              <a:spcBef>
                <a:spcPts val="0"/>
              </a:spcBef>
              <a:spcAft>
                <a:spcPts val="0"/>
              </a:spcAft>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04" name="Google Shape;104;p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grpSp>
        <p:nvGrpSpPr>
          <p:cNvPr id="106" name="Google Shape;106;p10"/>
          <p:cNvGrpSpPr/>
          <p:nvPr/>
        </p:nvGrpSpPr>
        <p:grpSpPr>
          <a:xfrm>
            <a:off x="381323" y="171414"/>
            <a:ext cx="8381354" cy="4800673"/>
            <a:chOff x="-3020376" y="537453"/>
            <a:chExt cx="11448373" cy="6557400"/>
          </a:xfrm>
        </p:grpSpPr>
        <p:sp>
          <p:nvSpPr>
            <p:cNvPr id="107" name="Google Shape;107;p10"/>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8" name="Google Shape;108;p10"/>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9" name="Google Shape;109;p10"/>
            <p:cNvGrpSpPr/>
            <p:nvPr/>
          </p:nvGrpSpPr>
          <p:grpSpPr>
            <a:xfrm>
              <a:off x="7338381" y="690654"/>
              <a:ext cx="884791" cy="153801"/>
              <a:chOff x="7087900" y="662250"/>
              <a:chExt cx="1211711" cy="210600"/>
            </a:xfrm>
          </p:grpSpPr>
          <p:grpSp>
            <p:nvGrpSpPr>
              <p:cNvPr id="110" name="Google Shape;110;p10"/>
              <p:cNvGrpSpPr/>
              <p:nvPr/>
            </p:nvGrpSpPr>
            <p:grpSpPr>
              <a:xfrm>
                <a:off x="8089070" y="662280"/>
                <a:ext cx="210541" cy="210541"/>
                <a:chOff x="8737850" y="715475"/>
                <a:chExt cx="457200" cy="457200"/>
              </a:xfrm>
            </p:grpSpPr>
            <p:cxnSp>
              <p:nvCxnSpPr>
                <p:cNvPr id="111" name="Google Shape;111;p1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1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13" name="Google Shape;113;p1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14" name="Google Shape;114;p1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15" name="Google Shape;115;p10"/>
          <p:cNvSpPr txBox="1"/>
          <p:nvPr>
            <p:ph idx="1" type="body"/>
          </p:nvPr>
        </p:nvSpPr>
        <p:spPr>
          <a:xfrm>
            <a:off x="1375950" y="3837500"/>
            <a:ext cx="6392100" cy="605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800"/>
              <a:buNone/>
              <a:defRPr sz="2800">
                <a:solidFill>
                  <a:schemeClr val="dk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1pPr>
            <a:lvl2pPr lvl="1">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2pPr>
            <a:lvl3pPr lvl="2">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3pPr>
            <a:lvl4pPr lvl="3">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4pPr>
            <a:lvl5pPr lvl="4">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5pPr>
            <a:lvl6pPr lvl="5">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6pPr>
            <a:lvl7pPr lvl="6">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7pPr>
            <a:lvl8pPr lvl="7">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8pPr>
            <a:lvl9pPr lvl="8">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1pPr>
            <a:lvl2pPr indent="-304800" lvl="1" marL="914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2pPr>
            <a:lvl3pPr indent="-304800" lvl="2" marL="1371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3pPr>
            <a:lvl4pPr indent="-304800" lvl="3" marL="1828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4pPr>
            <a:lvl5pPr indent="-304800" lvl="4" marL="22860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5pPr>
            <a:lvl6pPr indent="-304800" lvl="5" marL="2743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6pPr>
            <a:lvl7pPr indent="-304800" lvl="6" marL="3200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7pPr>
            <a:lvl8pPr indent="-304800" lvl="7" marL="3657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8pPr>
            <a:lvl9pPr indent="-304800" lvl="8" marL="411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visiome.neuroinf.jp/primfa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2.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ctrTitle"/>
          </p:nvPr>
        </p:nvSpPr>
        <p:spPr>
          <a:xfrm>
            <a:off x="1556425" y="895800"/>
            <a:ext cx="5930400" cy="21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900">
                <a:latin typeface="Montserrat"/>
                <a:ea typeface="Montserrat"/>
                <a:cs typeface="Montserrat"/>
                <a:sym typeface="Montserrat"/>
              </a:rPr>
              <a:t>PSY 1406:</a:t>
            </a:r>
            <a:r>
              <a:rPr lang="en" sz="3900">
                <a:latin typeface="Montserrat"/>
                <a:ea typeface="Montserrat"/>
                <a:cs typeface="Montserrat"/>
                <a:sym typeface="Montserrat"/>
              </a:rPr>
              <a:t> Primate FaceNet Detection</a:t>
            </a:r>
            <a:endParaRPr sz="3900">
              <a:latin typeface="Montserrat"/>
              <a:ea typeface="Montserrat"/>
              <a:cs typeface="Montserrat"/>
              <a:sym typeface="Montserrat"/>
            </a:endParaRPr>
          </a:p>
        </p:txBody>
      </p:sp>
      <p:sp>
        <p:nvSpPr>
          <p:cNvPr id="261" name="Google Shape;261;p21"/>
          <p:cNvSpPr txBox="1"/>
          <p:nvPr>
            <p:ph idx="1" type="subTitle"/>
          </p:nvPr>
        </p:nvSpPr>
        <p:spPr>
          <a:xfrm>
            <a:off x="1556500" y="3277725"/>
            <a:ext cx="5486400" cy="635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Montserrat"/>
                <a:ea typeface="Montserrat"/>
                <a:cs typeface="Montserrat"/>
                <a:sym typeface="Montserrat"/>
              </a:rPr>
              <a:t>Group Members:</a:t>
            </a:r>
            <a:r>
              <a:rPr i="1" lang="en">
                <a:latin typeface="Montserrat"/>
                <a:ea typeface="Montserrat"/>
                <a:cs typeface="Montserrat"/>
                <a:sym typeface="Montserrat"/>
              </a:rPr>
              <a:t> Andrew Byun, Julia Casas, Ethan McFarlin, and Claire Suen</a:t>
            </a:r>
            <a:endParaRPr i="1">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720000" y="683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Description of Dataset (Question 2-4)</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5" name="Google Shape;325;p30"/>
          <p:cNvSpPr txBox="1"/>
          <p:nvPr/>
        </p:nvSpPr>
        <p:spPr>
          <a:xfrm>
            <a:off x="814700" y="1459150"/>
            <a:ext cx="7003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Name:</a:t>
            </a:r>
            <a:r>
              <a:rPr lang="en" sz="1800">
                <a:solidFill>
                  <a:schemeClr val="dk1"/>
                </a:solidFill>
                <a:latin typeface="Montserrat"/>
                <a:ea typeface="Montserrat"/>
                <a:cs typeface="Montserrat"/>
                <a:sym typeface="Montserrat"/>
              </a:rPr>
              <a:t> PrimFace (Face </a:t>
            </a:r>
            <a:r>
              <a:rPr lang="en" sz="1800">
                <a:solidFill>
                  <a:schemeClr val="dk1"/>
                </a:solidFill>
                <a:latin typeface="Montserrat"/>
                <a:ea typeface="Montserrat"/>
                <a:cs typeface="Montserrat"/>
                <a:sym typeface="Montserrat"/>
              </a:rPr>
              <a:t>database</a:t>
            </a:r>
            <a:r>
              <a:rPr lang="en" sz="1800">
                <a:solidFill>
                  <a:schemeClr val="dk1"/>
                </a:solidFill>
                <a:latin typeface="Montserrat"/>
                <a:ea typeface="Montserrat"/>
                <a:cs typeface="Montserrat"/>
                <a:sym typeface="Montserrat"/>
              </a:rPr>
              <a:t> of non-human primates)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3"/>
              </a:rPr>
              <a:t>https://visiome.neuroinf.jp/primface/</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Primate Types: </a:t>
            </a:r>
            <a:r>
              <a:rPr lang="en" sz="1800">
                <a:solidFill>
                  <a:schemeClr val="dk1"/>
                </a:solidFill>
                <a:latin typeface="Montserrat"/>
                <a:ea typeface="Montserrat"/>
                <a:cs typeface="Montserrat"/>
                <a:sym typeface="Montserrat"/>
              </a:rPr>
              <a:t>Japanese Monkey, Rhesus Macaque, Chimpanzee with metadata on gender and age</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30 Images of n=3 for each of the primate types were used</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Negative/Positive/Anchor Images </a:t>
            </a:r>
            <a:endParaRPr>
              <a:latin typeface="Montserrat"/>
              <a:ea typeface="Montserrat"/>
              <a:cs typeface="Montserrat"/>
              <a:sym typeface="Montserrat"/>
            </a:endParaRPr>
          </a:p>
        </p:txBody>
      </p:sp>
      <p:sp>
        <p:nvSpPr>
          <p:cNvPr id="331" name="Google Shape;331;p31"/>
          <p:cNvSpPr txBox="1"/>
          <p:nvPr/>
        </p:nvSpPr>
        <p:spPr>
          <a:xfrm>
            <a:off x="838025" y="1266550"/>
            <a:ext cx="157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Anchor:</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(Female/Age:5)</a:t>
            </a:r>
            <a:endParaRPr sz="1200">
              <a:solidFill>
                <a:schemeClr val="dk1"/>
              </a:solidFill>
              <a:latin typeface="Montserrat"/>
              <a:ea typeface="Montserrat"/>
              <a:cs typeface="Montserrat"/>
              <a:sym typeface="Montserrat"/>
            </a:endParaRPr>
          </a:p>
        </p:txBody>
      </p:sp>
      <p:sp>
        <p:nvSpPr>
          <p:cNvPr id="332" name="Google Shape;332;p31"/>
          <p:cNvSpPr txBox="1"/>
          <p:nvPr/>
        </p:nvSpPr>
        <p:spPr>
          <a:xfrm>
            <a:off x="3362025" y="1266538"/>
            <a:ext cx="207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Positive: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(Female/Age:5)</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Different angled images</a:t>
            </a:r>
            <a:endParaRPr sz="1200">
              <a:solidFill>
                <a:schemeClr val="dk1"/>
              </a:solidFill>
              <a:latin typeface="Montserrat"/>
              <a:ea typeface="Montserrat"/>
              <a:cs typeface="Montserrat"/>
              <a:sym typeface="Montserrat"/>
            </a:endParaRPr>
          </a:p>
        </p:txBody>
      </p:sp>
      <p:sp>
        <p:nvSpPr>
          <p:cNvPr id="333" name="Google Shape;333;p31"/>
          <p:cNvSpPr txBox="1"/>
          <p:nvPr/>
        </p:nvSpPr>
        <p:spPr>
          <a:xfrm>
            <a:off x="5721375" y="1266550"/>
            <a:ext cx="2974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Negative: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(Female/Age:20)</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(Male/Age:5)</a:t>
            </a:r>
            <a:endParaRPr sz="1200">
              <a:solidFill>
                <a:schemeClr val="dk1"/>
              </a:solidFill>
              <a:latin typeface="Montserrat"/>
              <a:ea typeface="Montserrat"/>
              <a:cs typeface="Montserrat"/>
              <a:sym typeface="Montserrat"/>
            </a:endParaRPr>
          </a:p>
        </p:txBody>
      </p:sp>
      <p:sp>
        <p:nvSpPr>
          <p:cNvPr id="334" name="Google Shape;334;p31"/>
          <p:cNvSpPr txBox="1"/>
          <p:nvPr/>
        </p:nvSpPr>
        <p:spPr>
          <a:xfrm>
            <a:off x="741550" y="3833975"/>
            <a:ext cx="755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This design allows us to investigate discriminative capacity of FaceNet on Rhesus Macaque gender, but also Age (Question 3)</a:t>
            </a:r>
            <a:endParaRPr sz="1800">
              <a:solidFill>
                <a:schemeClr val="dk1"/>
              </a:solidFill>
              <a:latin typeface="Montserrat"/>
              <a:ea typeface="Montserrat"/>
              <a:cs typeface="Montserrat"/>
              <a:sym typeface="Montserrat"/>
            </a:endParaRPr>
          </a:p>
        </p:txBody>
      </p:sp>
      <p:pic>
        <p:nvPicPr>
          <p:cNvPr id="335" name="Google Shape;335;p31"/>
          <p:cNvPicPr preferRelativeResize="0"/>
          <p:nvPr/>
        </p:nvPicPr>
        <p:blipFill>
          <a:blip r:embed="rId3">
            <a:alphaModFix/>
          </a:blip>
          <a:stretch>
            <a:fillRect/>
          </a:stretch>
        </p:blipFill>
        <p:spPr>
          <a:xfrm>
            <a:off x="100575" y="1432400"/>
            <a:ext cx="2974802" cy="2974802"/>
          </a:xfrm>
          <a:prstGeom prst="rect">
            <a:avLst/>
          </a:prstGeom>
          <a:noFill/>
          <a:ln>
            <a:noFill/>
          </a:ln>
        </p:spPr>
      </p:pic>
      <p:pic>
        <p:nvPicPr>
          <p:cNvPr id="336" name="Google Shape;336;p31"/>
          <p:cNvPicPr preferRelativeResize="0"/>
          <p:nvPr/>
        </p:nvPicPr>
        <p:blipFill>
          <a:blip r:embed="rId4">
            <a:alphaModFix/>
          </a:blip>
          <a:stretch>
            <a:fillRect/>
          </a:stretch>
        </p:blipFill>
        <p:spPr>
          <a:xfrm>
            <a:off x="3743575" y="1953750"/>
            <a:ext cx="2435000" cy="2435000"/>
          </a:xfrm>
          <a:prstGeom prst="rect">
            <a:avLst/>
          </a:prstGeom>
          <a:noFill/>
          <a:ln>
            <a:noFill/>
          </a:ln>
        </p:spPr>
      </p:pic>
      <p:pic>
        <p:nvPicPr>
          <p:cNvPr id="337" name="Google Shape;337;p31"/>
          <p:cNvPicPr preferRelativeResize="0"/>
          <p:nvPr/>
        </p:nvPicPr>
        <p:blipFill>
          <a:blip r:embed="rId5">
            <a:alphaModFix/>
          </a:blip>
          <a:stretch>
            <a:fillRect/>
          </a:stretch>
        </p:blipFill>
        <p:spPr>
          <a:xfrm>
            <a:off x="1987950" y="1077225"/>
            <a:ext cx="3623598" cy="3623598"/>
          </a:xfrm>
          <a:prstGeom prst="rect">
            <a:avLst/>
          </a:prstGeom>
          <a:noFill/>
          <a:ln>
            <a:noFill/>
          </a:ln>
        </p:spPr>
      </p:pic>
      <p:pic>
        <p:nvPicPr>
          <p:cNvPr id="338" name="Google Shape;338;p31"/>
          <p:cNvPicPr preferRelativeResize="0"/>
          <p:nvPr/>
        </p:nvPicPr>
        <p:blipFill>
          <a:blip r:embed="rId6">
            <a:alphaModFix/>
          </a:blip>
          <a:stretch>
            <a:fillRect/>
          </a:stretch>
        </p:blipFill>
        <p:spPr>
          <a:xfrm>
            <a:off x="4670425" y="1435650"/>
            <a:ext cx="3623598" cy="3623598"/>
          </a:xfrm>
          <a:prstGeom prst="rect">
            <a:avLst/>
          </a:prstGeom>
          <a:noFill/>
          <a:ln>
            <a:noFill/>
          </a:ln>
        </p:spPr>
      </p:pic>
      <p:pic>
        <p:nvPicPr>
          <p:cNvPr id="339" name="Google Shape;339;p31"/>
          <p:cNvPicPr preferRelativeResize="0"/>
          <p:nvPr/>
        </p:nvPicPr>
        <p:blipFill>
          <a:blip r:embed="rId7">
            <a:alphaModFix/>
          </a:blip>
          <a:stretch>
            <a:fillRect/>
          </a:stretch>
        </p:blipFill>
        <p:spPr>
          <a:xfrm>
            <a:off x="6048225" y="1432400"/>
            <a:ext cx="3581527" cy="3581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2"/>
          <p:cNvPicPr preferRelativeResize="0"/>
          <p:nvPr/>
        </p:nvPicPr>
        <p:blipFill>
          <a:blip r:embed="rId3">
            <a:alphaModFix/>
          </a:blip>
          <a:stretch>
            <a:fillRect/>
          </a:stretch>
        </p:blipFill>
        <p:spPr>
          <a:xfrm>
            <a:off x="349525" y="901625"/>
            <a:ext cx="8569221" cy="338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3"/>
          <p:cNvPicPr preferRelativeResize="0"/>
          <p:nvPr/>
        </p:nvPicPr>
        <p:blipFill>
          <a:blip r:embed="rId3">
            <a:alphaModFix/>
          </a:blip>
          <a:stretch>
            <a:fillRect/>
          </a:stretch>
        </p:blipFill>
        <p:spPr>
          <a:xfrm>
            <a:off x="1741625" y="760850"/>
            <a:ext cx="5670702" cy="3380824"/>
          </a:xfrm>
          <a:prstGeom prst="rect">
            <a:avLst/>
          </a:prstGeom>
          <a:noFill/>
          <a:ln>
            <a:noFill/>
          </a:ln>
        </p:spPr>
      </p:pic>
      <p:sp>
        <p:nvSpPr>
          <p:cNvPr id="350" name="Google Shape;350;p33"/>
          <p:cNvSpPr/>
          <p:nvPr/>
        </p:nvSpPr>
        <p:spPr>
          <a:xfrm>
            <a:off x="3960875" y="1434475"/>
            <a:ext cx="1469100" cy="2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351" name="Google Shape;351;p33"/>
          <p:cNvSpPr txBox="1"/>
          <p:nvPr/>
        </p:nvSpPr>
        <p:spPr>
          <a:xfrm>
            <a:off x="4122875" y="1065175"/>
            <a:ext cx="114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erriweather"/>
                <a:ea typeface="Merriweather"/>
                <a:cs typeface="Merriweather"/>
                <a:sym typeface="Merriweather"/>
              </a:rPr>
              <a:t>NS</a:t>
            </a:r>
            <a:endParaRPr b="1" sz="1200">
              <a:solidFill>
                <a:schemeClr val="lt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Facenet recognize males more accurately than females?</a:t>
            </a:r>
            <a:endParaRPr/>
          </a:p>
        </p:txBody>
      </p:sp>
      <p:pic>
        <p:nvPicPr>
          <p:cNvPr id="357" name="Google Shape;357;p34"/>
          <p:cNvPicPr preferRelativeResize="0"/>
          <p:nvPr/>
        </p:nvPicPr>
        <p:blipFill>
          <a:blip r:embed="rId3">
            <a:alphaModFix/>
          </a:blip>
          <a:stretch>
            <a:fillRect/>
          </a:stretch>
        </p:blipFill>
        <p:spPr>
          <a:xfrm>
            <a:off x="551125" y="2113300"/>
            <a:ext cx="8041750" cy="238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720000" y="537450"/>
            <a:ext cx="7704000" cy="14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Facenet recognize males more accurately than females, controlling for age?</a:t>
            </a:r>
            <a:endParaRPr/>
          </a:p>
        </p:txBody>
      </p:sp>
      <p:pic>
        <p:nvPicPr>
          <p:cNvPr id="363" name="Google Shape;363;p35"/>
          <p:cNvPicPr preferRelativeResize="0"/>
          <p:nvPr/>
        </p:nvPicPr>
        <p:blipFill>
          <a:blip r:embed="rId3">
            <a:alphaModFix/>
          </a:blip>
          <a:stretch>
            <a:fillRect/>
          </a:stretch>
        </p:blipFill>
        <p:spPr>
          <a:xfrm>
            <a:off x="380075" y="2153875"/>
            <a:ext cx="3793425" cy="2643902"/>
          </a:xfrm>
          <a:prstGeom prst="rect">
            <a:avLst/>
          </a:prstGeom>
          <a:noFill/>
          <a:ln>
            <a:noFill/>
          </a:ln>
        </p:spPr>
      </p:pic>
      <p:pic>
        <p:nvPicPr>
          <p:cNvPr id="364" name="Google Shape;364;p35"/>
          <p:cNvPicPr preferRelativeResize="0"/>
          <p:nvPr/>
        </p:nvPicPr>
        <p:blipFill>
          <a:blip r:embed="rId4">
            <a:alphaModFix/>
          </a:blip>
          <a:stretch>
            <a:fillRect/>
          </a:stretch>
        </p:blipFill>
        <p:spPr>
          <a:xfrm>
            <a:off x="4464225" y="2571750"/>
            <a:ext cx="4250500" cy="149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720000" y="537450"/>
            <a:ext cx="7704000" cy="19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Facenet recognize males more accurately than females, controlling for age groups?</a:t>
            </a:r>
            <a:endParaRPr/>
          </a:p>
        </p:txBody>
      </p:sp>
      <p:pic>
        <p:nvPicPr>
          <p:cNvPr id="370" name="Google Shape;370;p36"/>
          <p:cNvPicPr preferRelativeResize="0"/>
          <p:nvPr/>
        </p:nvPicPr>
        <p:blipFill>
          <a:blip r:embed="rId3">
            <a:alphaModFix/>
          </a:blip>
          <a:stretch>
            <a:fillRect/>
          </a:stretch>
        </p:blipFill>
        <p:spPr>
          <a:xfrm>
            <a:off x="364850" y="2064450"/>
            <a:ext cx="3694050" cy="2833975"/>
          </a:xfrm>
          <a:prstGeom prst="rect">
            <a:avLst/>
          </a:prstGeom>
          <a:noFill/>
          <a:ln>
            <a:noFill/>
          </a:ln>
        </p:spPr>
      </p:pic>
      <p:pic>
        <p:nvPicPr>
          <p:cNvPr id="371" name="Google Shape;371;p36"/>
          <p:cNvPicPr preferRelativeResize="0"/>
          <p:nvPr/>
        </p:nvPicPr>
        <p:blipFill>
          <a:blip r:embed="rId4">
            <a:alphaModFix/>
          </a:blip>
          <a:stretch>
            <a:fillRect/>
          </a:stretch>
        </p:blipFill>
        <p:spPr>
          <a:xfrm>
            <a:off x="4058900" y="2373375"/>
            <a:ext cx="4468475" cy="166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720000" y="537450"/>
            <a:ext cx="7704000" cy="16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 Can we predict </a:t>
            </a:r>
            <a:r>
              <a:rPr lang="en"/>
              <a:t>euclidean</a:t>
            </a:r>
            <a:r>
              <a:rPr lang="en"/>
              <a:t> distance based on age group while controlling for gender</a:t>
            </a:r>
            <a:r>
              <a:rPr lang="en"/>
              <a:t>?</a:t>
            </a:r>
            <a:endParaRPr/>
          </a:p>
        </p:txBody>
      </p:sp>
      <p:pic>
        <p:nvPicPr>
          <p:cNvPr id="377" name="Google Shape;377;p37"/>
          <p:cNvPicPr preferRelativeResize="0"/>
          <p:nvPr/>
        </p:nvPicPr>
        <p:blipFill>
          <a:blip r:embed="rId3">
            <a:alphaModFix/>
          </a:blip>
          <a:stretch>
            <a:fillRect/>
          </a:stretch>
        </p:blipFill>
        <p:spPr>
          <a:xfrm>
            <a:off x="454300" y="2053250"/>
            <a:ext cx="3767000" cy="2877800"/>
          </a:xfrm>
          <a:prstGeom prst="rect">
            <a:avLst/>
          </a:prstGeom>
          <a:noFill/>
          <a:ln>
            <a:noFill/>
          </a:ln>
        </p:spPr>
      </p:pic>
      <p:pic>
        <p:nvPicPr>
          <p:cNvPr id="378" name="Google Shape;378;p37"/>
          <p:cNvPicPr preferRelativeResize="0"/>
          <p:nvPr/>
        </p:nvPicPr>
        <p:blipFill>
          <a:blip r:embed="rId4">
            <a:alphaModFix/>
          </a:blip>
          <a:stretch>
            <a:fillRect/>
          </a:stretch>
        </p:blipFill>
        <p:spPr>
          <a:xfrm>
            <a:off x="4307800" y="2214590"/>
            <a:ext cx="4308675" cy="155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720000" y="537450"/>
            <a:ext cx="7704000" cy="15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 Can we predict euclidean distance based on age group while controlling for gender?</a:t>
            </a:r>
            <a:endParaRPr/>
          </a:p>
        </p:txBody>
      </p:sp>
      <p:pic>
        <p:nvPicPr>
          <p:cNvPr id="384" name="Google Shape;384;p38"/>
          <p:cNvPicPr preferRelativeResize="0"/>
          <p:nvPr/>
        </p:nvPicPr>
        <p:blipFill>
          <a:blip r:embed="rId3">
            <a:alphaModFix/>
          </a:blip>
          <a:stretch>
            <a:fillRect/>
          </a:stretch>
        </p:blipFill>
        <p:spPr>
          <a:xfrm>
            <a:off x="465500" y="1997350"/>
            <a:ext cx="4106500" cy="2918669"/>
          </a:xfrm>
          <a:prstGeom prst="rect">
            <a:avLst/>
          </a:prstGeom>
          <a:noFill/>
          <a:ln>
            <a:noFill/>
          </a:ln>
        </p:spPr>
      </p:pic>
      <p:pic>
        <p:nvPicPr>
          <p:cNvPr id="385" name="Google Shape;385;p38"/>
          <p:cNvPicPr preferRelativeResize="0"/>
          <p:nvPr/>
        </p:nvPicPr>
        <p:blipFill>
          <a:blip r:embed="rId4">
            <a:alphaModFix/>
          </a:blip>
          <a:stretch>
            <a:fillRect/>
          </a:stretch>
        </p:blipFill>
        <p:spPr>
          <a:xfrm>
            <a:off x="4572000" y="2418100"/>
            <a:ext cx="4024725" cy="149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(Broad)</a:t>
            </a:r>
            <a:endParaRPr/>
          </a:p>
        </p:txBody>
      </p:sp>
      <p:sp>
        <p:nvSpPr>
          <p:cNvPr id="391" name="Google Shape;391;p39"/>
          <p:cNvSpPr txBox="1"/>
          <p:nvPr>
            <p:ph idx="1" type="body"/>
          </p:nvPr>
        </p:nvSpPr>
        <p:spPr>
          <a:xfrm>
            <a:off x="720000" y="1294075"/>
            <a:ext cx="7704000" cy="3648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Montserrat"/>
              <a:buChar char="●"/>
            </a:pPr>
            <a:r>
              <a:rPr lang="en" sz="1400">
                <a:latin typeface="Montserrat"/>
                <a:ea typeface="Montserrat"/>
                <a:cs typeface="Montserrat"/>
                <a:sym typeface="Montserrat"/>
              </a:rPr>
              <a:t>Facenet’s sensitivity to Chimp faces:</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Training data bias</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Feature emphasis discrepancy: Facenet is trained to emphasize and distinguish among human faces (eye spacing, facial symmetry, etc) which might not be as pronounced in Chimps</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Facial </a:t>
            </a:r>
            <a:r>
              <a:rPr lang="en" sz="1400">
                <a:latin typeface="Montserrat"/>
                <a:ea typeface="Montserrat"/>
                <a:cs typeface="Montserrat"/>
                <a:sym typeface="Montserrat"/>
              </a:rPr>
              <a:t>structure</a:t>
            </a:r>
            <a:r>
              <a:rPr lang="en" sz="1400">
                <a:latin typeface="Montserrat"/>
                <a:ea typeface="Montserrat"/>
                <a:cs typeface="Montserrat"/>
                <a:sym typeface="Montserrat"/>
              </a:rPr>
              <a:t> and variability differences: can lead to misinterpretation or overlooked by algorithm </a:t>
            </a:r>
            <a:endParaRPr sz="14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400">
                <a:latin typeface="Montserrat"/>
                <a:ea typeface="Montserrat"/>
                <a:cs typeface="Montserrat"/>
                <a:sym typeface="Montserrat"/>
              </a:rPr>
              <a:t>Gender differences in chimp:</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gender differences are not pronounced enough to be detected </a:t>
            </a:r>
            <a:endParaRPr sz="14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400">
                <a:latin typeface="Montserrat"/>
                <a:ea typeface="Montserrat"/>
                <a:cs typeface="Montserrat"/>
                <a:sym typeface="Montserrat"/>
              </a:rPr>
              <a:t>Age as a confounding factor:</a:t>
            </a:r>
            <a:endParaRPr sz="14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400">
                <a:latin typeface="Montserrat"/>
                <a:ea typeface="Montserrat"/>
                <a:cs typeface="Montserrat"/>
                <a:sym typeface="Montserrat"/>
              </a:rPr>
              <a:t>Sample Size and Study design:</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Can replicate using different chimps as “anchor”</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if effect size is small, larger sample sizes are necessary to detect significant differences </a:t>
            </a:r>
            <a:endParaRPr sz="1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720000" y="768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Research Questions</a:t>
            </a:r>
            <a:endParaRPr>
              <a:latin typeface="Montserrat"/>
              <a:ea typeface="Montserrat"/>
              <a:cs typeface="Montserrat"/>
              <a:sym typeface="Montserrat"/>
            </a:endParaRPr>
          </a:p>
        </p:txBody>
      </p:sp>
      <p:sp>
        <p:nvSpPr>
          <p:cNvPr id="267" name="Google Shape;267;p22"/>
          <p:cNvSpPr txBox="1"/>
          <p:nvPr>
            <p:ph idx="1" type="body"/>
          </p:nvPr>
        </p:nvSpPr>
        <p:spPr>
          <a:xfrm>
            <a:off x="720000" y="1523575"/>
            <a:ext cx="7704000" cy="32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Montserrat"/>
                <a:ea typeface="Montserrat"/>
                <a:cs typeface="Montserrat"/>
                <a:sym typeface="Montserrat"/>
              </a:rPr>
              <a:t>- How does FaceNet perform on </a:t>
            </a:r>
            <a:r>
              <a:rPr b="1" lang="en" sz="1500">
                <a:latin typeface="Montserrat"/>
                <a:ea typeface="Montserrat"/>
                <a:cs typeface="Montserrat"/>
                <a:sym typeface="Montserrat"/>
              </a:rPr>
              <a:t>non-human face recognition tasks?</a:t>
            </a:r>
            <a:endParaRPr b="1" sz="1500">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 What role do </a:t>
            </a:r>
            <a:r>
              <a:rPr b="1" lang="en" sz="1500">
                <a:latin typeface="Montserrat"/>
                <a:ea typeface="Montserrat"/>
                <a:cs typeface="Montserrat"/>
                <a:sym typeface="Montserrat"/>
              </a:rPr>
              <a:t>gender</a:t>
            </a:r>
            <a:r>
              <a:rPr lang="en" sz="1500">
                <a:latin typeface="Montserrat"/>
                <a:ea typeface="Montserrat"/>
                <a:cs typeface="Montserrat"/>
                <a:sym typeface="Montserrat"/>
              </a:rPr>
              <a:t> and </a:t>
            </a:r>
            <a:r>
              <a:rPr b="1" lang="en" sz="1500">
                <a:latin typeface="Montserrat"/>
                <a:ea typeface="Montserrat"/>
                <a:cs typeface="Montserrat"/>
                <a:sym typeface="Montserrat"/>
              </a:rPr>
              <a:t>age</a:t>
            </a:r>
            <a:r>
              <a:rPr lang="en" sz="1500">
                <a:latin typeface="Montserrat"/>
                <a:ea typeface="Montserrat"/>
                <a:cs typeface="Montserrat"/>
                <a:sym typeface="Montserrat"/>
              </a:rPr>
              <a:t> play in FaceNet’s detection capabilities?</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 Can FaceNet help us gain insight into visual indicators of </a:t>
            </a:r>
            <a:r>
              <a:rPr b="1" lang="en" sz="1500">
                <a:latin typeface="Montserrat"/>
                <a:ea typeface="Montserrat"/>
                <a:cs typeface="Montserrat"/>
                <a:sym typeface="Montserrat"/>
              </a:rPr>
              <a:t>evolutionary similarity?</a:t>
            </a:r>
            <a:endParaRPr b="1" sz="1500">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 Does FaceNet prove useful in </a:t>
            </a:r>
            <a:r>
              <a:rPr b="1" lang="en" sz="1500">
                <a:latin typeface="Montserrat"/>
                <a:ea typeface="Montserrat"/>
                <a:cs typeface="Montserrat"/>
                <a:sym typeface="Montserrat"/>
              </a:rPr>
              <a:t>differentiating between species?</a:t>
            </a:r>
            <a:endParaRPr b="1" sz="15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idx="1" type="body"/>
          </p:nvPr>
        </p:nvSpPr>
        <p:spPr>
          <a:xfrm>
            <a:off x="720000" y="1294075"/>
            <a:ext cx="7704000" cy="3554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400" u="sng">
                <a:latin typeface="Montserrat"/>
                <a:ea typeface="Montserrat"/>
                <a:cs typeface="Montserrat"/>
                <a:sym typeface="Montserrat"/>
              </a:rPr>
              <a:t>Triplet Loss Function</a:t>
            </a:r>
            <a:r>
              <a:rPr lang="en" sz="1400">
                <a:latin typeface="Montserrat"/>
                <a:ea typeface="Montserrat"/>
                <a:cs typeface="Montserrat"/>
                <a:sym typeface="Montserrat"/>
              </a:rPr>
              <a:t>: used to ensure that an image of a specific person’s face is closer to all other images of the same person than to any image of any other person in the dataset</a:t>
            </a:r>
            <a:endParaRPr sz="1400">
              <a:latin typeface="Montserrat"/>
              <a:ea typeface="Montserrat"/>
              <a:cs typeface="Montserrat"/>
              <a:sym typeface="Montserrat"/>
            </a:endParaRPr>
          </a:p>
          <a:p>
            <a:pPr indent="-292100" lvl="1" marL="914400" rtl="0" algn="l">
              <a:spcBef>
                <a:spcPts val="0"/>
              </a:spcBef>
              <a:spcAft>
                <a:spcPts val="0"/>
              </a:spcAft>
              <a:buSzPts val="1000"/>
              <a:buFont typeface="Montserrat"/>
              <a:buChar char="○"/>
            </a:pPr>
            <a:r>
              <a:rPr lang="en" sz="1400">
                <a:latin typeface="Montserrat"/>
                <a:ea typeface="Montserrat"/>
                <a:cs typeface="Montserrat"/>
                <a:sym typeface="Montserrat"/>
              </a:rPr>
              <a:t>Chimps: struggle with </a:t>
            </a:r>
            <a:r>
              <a:rPr lang="en" sz="1400">
                <a:latin typeface="Montserrat"/>
                <a:ea typeface="Montserrat"/>
                <a:cs typeface="Montserrat"/>
                <a:sym typeface="Montserrat"/>
              </a:rPr>
              <a:t>subtle</a:t>
            </a:r>
            <a:r>
              <a:rPr lang="en" sz="1400">
                <a:latin typeface="Montserrat"/>
                <a:ea typeface="Montserrat"/>
                <a:cs typeface="Montserrat"/>
                <a:sym typeface="Montserrat"/>
              </a:rPr>
              <a:t> </a:t>
            </a:r>
            <a:r>
              <a:rPr lang="en" sz="1400">
                <a:latin typeface="Montserrat"/>
                <a:ea typeface="Montserrat"/>
                <a:cs typeface="Montserrat"/>
                <a:sym typeface="Montserrat"/>
              </a:rPr>
              <a:t>differences</a:t>
            </a:r>
            <a:r>
              <a:rPr lang="en" sz="1400">
                <a:latin typeface="Montserrat"/>
                <a:ea typeface="Montserrat"/>
                <a:cs typeface="Montserrat"/>
                <a:sym typeface="Montserrat"/>
              </a:rPr>
              <a:t> or misaligned of features</a:t>
            </a:r>
            <a:endParaRPr sz="1400">
              <a:latin typeface="Montserrat"/>
              <a:ea typeface="Montserrat"/>
              <a:cs typeface="Montserrat"/>
              <a:sym typeface="Montserrat"/>
            </a:endParaRPr>
          </a:p>
          <a:p>
            <a:pPr indent="0" lvl="0" marL="0" rtl="0" algn="l">
              <a:spcBef>
                <a:spcPts val="1200"/>
              </a:spcBef>
              <a:spcAft>
                <a:spcPts val="0"/>
              </a:spcAft>
              <a:buNone/>
            </a:pPr>
            <a:r>
              <a:t/>
            </a:r>
            <a:endParaRPr sz="1400">
              <a:latin typeface="Montserrat"/>
              <a:ea typeface="Montserrat"/>
              <a:cs typeface="Montserrat"/>
              <a:sym typeface="Montserrat"/>
            </a:endParaRPr>
          </a:p>
          <a:p>
            <a:pPr indent="-292100" lvl="0" marL="457200" rtl="0" algn="l">
              <a:spcBef>
                <a:spcPts val="1200"/>
              </a:spcBef>
              <a:spcAft>
                <a:spcPts val="0"/>
              </a:spcAft>
              <a:buSzPts val="1000"/>
              <a:buChar char="●"/>
            </a:pPr>
            <a:r>
              <a:rPr b="1" lang="en" sz="1400" u="sng">
                <a:latin typeface="Montserrat"/>
                <a:ea typeface="Montserrat"/>
                <a:cs typeface="Montserrat"/>
                <a:sym typeface="Montserrat"/>
              </a:rPr>
              <a:t>CNN</a:t>
            </a:r>
            <a:r>
              <a:rPr lang="en" sz="1400">
                <a:latin typeface="Montserrat"/>
                <a:ea typeface="Montserrat"/>
                <a:cs typeface="Montserrat"/>
                <a:sym typeface="Montserrat"/>
              </a:rPr>
              <a:t>: used for feature extraction, tuned to human facial features (eyes, noses, mouths) in specific configurations and proportions</a:t>
            </a:r>
            <a:endParaRPr sz="1400">
              <a:latin typeface="Montserrat"/>
              <a:ea typeface="Montserrat"/>
              <a:cs typeface="Montserrat"/>
              <a:sym typeface="Montserrat"/>
            </a:endParaRPr>
          </a:p>
          <a:p>
            <a:pPr indent="0" lvl="0" marL="0" rtl="0" algn="l">
              <a:spcBef>
                <a:spcPts val="1200"/>
              </a:spcBef>
              <a:spcAft>
                <a:spcPts val="0"/>
              </a:spcAft>
              <a:buNone/>
            </a:pPr>
            <a:r>
              <a:t/>
            </a:r>
            <a:endParaRPr sz="1400">
              <a:latin typeface="Montserrat"/>
              <a:ea typeface="Montserrat"/>
              <a:cs typeface="Montserrat"/>
              <a:sym typeface="Montserrat"/>
            </a:endParaRPr>
          </a:p>
          <a:p>
            <a:pPr indent="-292100" lvl="0" marL="457200" rtl="0" algn="l">
              <a:spcBef>
                <a:spcPts val="1200"/>
              </a:spcBef>
              <a:spcAft>
                <a:spcPts val="0"/>
              </a:spcAft>
              <a:buSzPts val="1000"/>
              <a:buChar char="●"/>
            </a:pPr>
            <a:r>
              <a:rPr b="1" lang="en" sz="1400" u="sng">
                <a:latin typeface="Montserrat"/>
                <a:ea typeface="Montserrat"/>
                <a:cs typeface="Montserrat"/>
                <a:sym typeface="Montserrat"/>
              </a:rPr>
              <a:t>Embedding layer</a:t>
            </a:r>
            <a:r>
              <a:rPr lang="en" sz="1400">
                <a:latin typeface="Montserrat"/>
                <a:ea typeface="Montserrat"/>
                <a:cs typeface="Montserrat"/>
                <a:sym typeface="Montserrat"/>
              </a:rPr>
              <a:t>: Used to compare faces and determine similarity</a:t>
            </a:r>
            <a:endParaRPr sz="1400">
              <a:latin typeface="Montserrat"/>
              <a:ea typeface="Montserrat"/>
              <a:cs typeface="Montserrat"/>
              <a:sym typeface="Montserrat"/>
            </a:endParaRPr>
          </a:p>
        </p:txBody>
      </p:sp>
      <p:sp>
        <p:nvSpPr>
          <p:cNvPr id="397" name="Google Shape;397;p40"/>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(Algorithm)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idx="1" type="subTitle"/>
          </p:nvPr>
        </p:nvSpPr>
        <p:spPr>
          <a:xfrm>
            <a:off x="2022300" y="2649625"/>
            <a:ext cx="50994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Can FaceNet discriminate </a:t>
            </a:r>
            <a:r>
              <a:rPr b="1" lang="en"/>
              <a:t>age</a:t>
            </a:r>
            <a:r>
              <a:rPr lang="en"/>
              <a:t> within species?</a:t>
            </a:r>
            <a:endParaRPr/>
          </a:p>
        </p:txBody>
      </p:sp>
      <p:sp>
        <p:nvSpPr>
          <p:cNvPr id="403" name="Google Shape;403;p41"/>
          <p:cNvSpPr txBox="1"/>
          <p:nvPr>
            <p:ph type="title"/>
          </p:nvPr>
        </p:nvSpPr>
        <p:spPr>
          <a:xfrm>
            <a:off x="2022300" y="1662625"/>
            <a:ext cx="50994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 3</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Negative/Positive/Anchor Images </a:t>
            </a:r>
            <a:endParaRPr>
              <a:latin typeface="Montserrat"/>
              <a:ea typeface="Montserrat"/>
              <a:cs typeface="Montserrat"/>
              <a:sym typeface="Montserrat"/>
            </a:endParaRPr>
          </a:p>
        </p:txBody>
      </p:sp>
      <p:sp>
        <p:nvSpPr>
          <p:cNvPr id="409" name="Google Shape;409;p42"/>
          <p:cNvSpPr txBox="1"/>
          <p:nvPr/>
        </p:nvSpPr>
        <p:spPr>
          <a:xfrm>
            <a:off x="838025" y="1266550"/>
            <a:ext cx="157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Anchor:</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(Female/Age:5)</a:t>
            </a:r>
            <a:endParaRPr sz="1200">
              <a:solidFill>
                <a:schemeClr val="dk1"/>
              </a:solidFill>
              <a:latin typeface="Montserrat"/>
              <a:ea typeface="Montserrat"/>
              <a:cs typeface="Montserrat"/>
              <a:sym typeface="Montserrat"/>
            </a:endParaRPr>
          </a:p>
        </p:txBody>
      </p:sp>
      <p:sp>
        <p:nvSpPr>
          <p:cNvPr id="410" name="Google Shape;410;p42"/>
          <p:cNvSpPr txBox="1"/>
          <p:nvPr/>
        </p:nvSpPr>
        <p:spPr>
          <a:xfrm>
            <a:off x="3362025" y="1266538"/>
            <a:ext cx="207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Positive: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(Female/Age:5)</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Different angled images</a:t>
            </a:r>
            <a:endParaRPr sz="1200">
              <a:solidFill>
                <a:schemeClr val="dk1"/>
              </a:solidFill>
              <a:latin typeface="Montserrat"/>
              <a:ea typeface="Montserrat"/>
              <a:cs typeface="Montserrat"/>
              <a:sym typeface="Montserrat"/>
            </a:endParaRPr>
          </a:p>
        </p:txBody>
      </p:sp>
      <p:sp>
        <p:nvSpPr>
          <p:cNvPr id="411" name="Google Shape;411;p42"/>
          <p:cNvSpPr txBox="1"/>
          <p:nvPr/>
        </p:nvSpPr>
        <p:spPr>
          <a:xfrm>
            <a:off x="5721375" y="1266550"/>
            <a:ext cx="2974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Negative: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(Female/Age:20)</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Rhesus Macaque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(Male/Age:5)</a:t>
            </a:r>
            <a:endParaRPr sz="1200">
              <a:solidFill>
                <a:schemeClr val="dk1"/>
              </a:solidFill>
              <a:latin typeface="Montserrat"/>
              <a:ea typeface="Montserrat"/>
              <a:cs typeface="Montserrat"/>
              <a:sym typeface="Montserrat"/>
            </a:endParaRPr>
          </a:p>
        </p:txBody>
      </p:sp>
      <p:sp>
        <p:nvSpPr>
          <p:cNvPr id="412" name="Google Shape;412;p42"/>
          <p:cNvSpPr txBox="1"/>
          <p:nvPr/>
        </p:nvSpPr>
        <p:spPr>
          <a:xfrm>
            <a:off x="720000" y="3961925"/>
            <a:ext cx="755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This design allows us to investigate discriminative capacity of FaceNet on Rhesus Macaque gender, but also Age (Question 3)</a:t>
            </a:r>
            <a:endParaRPr sz="1800">
              <a:solidFill>
                <a:schemeClr val="dk1"/>
              </a:solidFill>
              <a:latin typeface="Montserrat"/>
              <a:ea typeface="Montserrat"/>
              <a:cs typeface="Montserrat"/>
              <a:sym typeface="Montserrat"/>
            </a:endParaRPr>
          </a:p>
        </p:txBody>
      </p:sp>
      <p:pic>
        <p:nvPicPr>
          <p:cNvPr id="413" name="Google Shape;413;p42"/>
          <p:cNvPicPr preferRelativeResize="0"/>
          <p:nvPr/>
        </p:nvPicPr>
        <p:blipFill>
          <a:blip r:embed="rId3">
            <a:alphaModFix/>
          </a:blip>
          <a:stretch>
            <a:fillRect/>
          </a:stretch>
        </p:blipFill>
        <p:spPr>
          <a:xfrm>
            <a:off x="100575" y="1432400"/>
            <a:ext cx="2974802" cy="2974802"/>
          </a:xfrm>
          <a:prstGeom prst="rect">
            <a:avLst/>
          </a:prstGeom>
          <a:noFill/>
          <a:ln>
            <a:noFill/>
          </a:ln>
        </p:spPr>
      </p:pic>
      <p:pic>
        <p:nvPicPr>
          <p:cNvPr id="414" name="Google Shape;414;p42"/>
          <p:cNvPicPr preferRelativeResize="0"/>
          <p:nvPr/>
        </p:nvPicPr>
        <p:blipFill>
          <a:blip r:embed="rId4">
            <a:alphaModFix/>
          </a:blip>
          <a:stretch>
            <a:fillRect/>
          </a:stretch>
        </p:blipFill>
        <p:spPr>
          <a:xfrm>
            <a:off x="3743575" y="1953750"/>
            <a:ext cx="2435000" cy="2435000"/>
          </a:xfrm>
          <a:prstGeom prst="rect">
            <a:avLst/>
          </a:prstGeom>
          <a:noFill/>
          <a:ln>
            <a:noFill/>
          </a:ln>
        </p:spPr>
      </p:pic>
      <p:pic>
        <p:nvPicPr>
          <p:cNvPr id="415" name="Google Shape;415;p42"/>
          <p:cNvPicPr preferRelativeResize="0"/>
          <p:nvPr/>
        </p:nvPicPr>
        <p:blipFill>
          <a:blip r:embed="rId5">
            <a:alphaModFix/>
          </a:blip>
          <a:stretch>
            <a:fillRect/>
          </a:stretch>
        </p:blipFill>
        <p:spPr>
          <a:xfrm>
            <a:off x="1987950" y="1077225"/>
            <a:ext cx="3623598" cy="3623598"/>
          </a:xfrm>
          <a:prstGeom prst="rect">
            <a:avLst/>
          </a:prstGeom>
          <a:noFill/>
          <a:ln>
            <a:noFill/>
          </a:ln>
        </p:spPr>
      </p:pic>
      <p:pic>
        <p:nvPicPr>
          <p:cNvPr id="416" name="Google Shape;416;p42"/>
          <p:cNvPicPr preferRelativeResize="0"/>
          <p:nvPr/>
        </p:nvPicPr>
        <p:blipFill>
          <a:blip r:embed="rId6">
            <a:alphaModFix/>
          </a:blip>
          <a:stretch>
            <a:fillRect/>
          </a:stretch>
        </p:blipFill>
        <p:spPr>
          <a:xfrm>
            <a:off x="4670425" y="1435650"/>
            <a:ext cx="3623598" cy="3623598"/>
          </a:xfrm>
          <a:prstGeom prst="rect">
            <a:avLst/>
          </a:prstGeom>
          <a:noFill/>
          <a:ln>
            <a:noFill/>
          </a:ln>
        </p:spPr>
      </p:pic>
      <p:pic>
        <p:nvPicPr>
          <p:cNvPr id="417" name="Google Shape;417;p42"/>
          <p:cNvPicPr preferRelativeResize="0"/>
          <p:nvPr/>
        </p:nvPicPr>
        <p:blipFill>
          <a:blip r:embed="rId7">
            <a:alphaModFix/>
          </a:blip>
          <a:stretch>
            <a:fillRect/>
          </a:stretch>
        </p:blipFill>
        <p:spPr>
          <a:xfrm>
            <a:off x="6048225" y="1432400"/>
            <a:ext cx="3581527" cy="35815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p:nvPr/>
        </p:nvSpPr>
        <p:spPr>
          <a:xfrm>
            <a:off x="3960875" y="1434475"/>
            <a:ext cx="1469100" cy="2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423" name="Google Shape;423;p43"/>
          <p:cNvSpPr txBox="1"/>
          <p:nvPr/>
        </p:nvSpPr>
        <p:spPr>
          <a:xfrm>
            <a:off x="4122875" y="1065175"/>
            <a:ext cx="114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hare Tech Mono"/>
                <a:ea typeface="Share Tech Mono"/>
                <a:cs typeface="Share Tech Mono"/>
                <a:sym typeface="Share Tech Mono"/>
              </a:rPr>
              <a:t>NS</a:t>
            </a:r>
            <a:endParaRPr sz="1200">
              <a:solidFill>
                <a:schemeClr val="lt1"/>
              </a:solidFill>
              <a:latin typeface="Share Tech Mono"/>
              <a:ea typeface="Share Tech Mono"/>
              <a:cs typeface="Share Tech Mono"/>
              <a:sym typeface="Share Tech Mono"/>
            </a:endParaRPr>
          </a:p>
        </p:txBody>
      </p:sp>
      <p:pic>
        <p:nvPicPr>
          <p:cNvPr id="424" name="Google Shape;424;p43"/>
          <p:cNvPicPr preferRelativeResize="0"/>
          <p:nvPr/>
        </p:nvPicPr>
        <p:blipFill>
          <a:blip r:embed="rId3">
            <a:alphaModFix/>
          </a:blip>
          <a:stretch>
            <a:fillRect/>
          </a:stretch>
        </p:blipFill>
        <p:spPr>
          <a:xfrm>
            <a:off x="266388" y="963574"/>
            <a:ext cx="8611226" cy="3393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4"/>
          <p:cNvPicPr preferRelativeResize="0"/>
          <p:nvPr/>
        </p:nvPicPr>
        <p:blipFill>
          <a:blip r:embed="rId3">
            <a:alphaModFix/>
          </a:blip>
          <a:stretch>
            <a:fillRect/>
          </a:stretch>
        </p:blipFill>
        <p:spPr>
          <a:xfrm>
            <a:off x="1645413" y="881338"/>
            <a:ext cx="5693632" cy="3380824"/>
          </a:xfrm>
          <a:prstGeom prst="rect">
            <a:avLst/>
          </a:prstGeom>
          <a:noFill/>
          <a:ln>
            <a:noFill/>
          </a:ln>
        </p:spPr>
      </p:pic>
      <p:sp>
        <p:nvSpPr>
          <p:cNvPr id="430" name="Google Shape;430;p44"/>
          <p:cNvSpPr/>
          <p:nvPr/>
        </p:nvSpPr>
        <p:spPr>
          <a:xfrm>
            <a:off x="3862325" y="1518950"/>
            <a:ext cx="1469100" cy="2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431" name="Google Shape;431;p44"/>
          <p:cNvSpPr txBox="1"/>
          <p:nvPr/>
        </p:nvSpPr>
        <p:spPr>
          <a:xfrm>
            <a:off x="4024325" y="1149650"/>
            <a:ext cx="114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erriweather"/>
                <a:ea typeface="Merriweather"/>
                <a:cs typeface="Merriweather"/>
                <a:sym typeface="Merriweather"/>
              </a:rPr>
              <a:t>NS</a:t>
            </a:r>
            <a:endParaRPr b="1" sz="1200">
              <a:solidFill>
                <a:schemeClr val="lt1"/>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5"/>
          <p:cNvSpPr txBox="1"/>
          <p:nvPr>
            <p:ph idx="1" type="subTitle"/>
          </p:nvPr>
        </p:nvSpPr>
        <p:spPr>
          <a:xfrm>
            <a:off x="2022300" y="2649625"/>
            <a:ext cx="5099400" cy="72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Can FaceNet discriminate across species? (Chimps vs Rhesus vs Jap. Monkey)</a:t>
            </a:r>
            <a:endParaRPr/>
          </a:p>
        </p:txBody>
      </p:sp>
      <p:sp>
        <p:nvSpPr>
          <p:cNvPr id="437" name="Google Shape;437;p45"/>
          <p:cNvSpPr txBox="1"/>
          <p:nvPr>
            <p:ph type="title"/>
          </p:nvPr>
        </p:nvSpPr>
        <p:spPr>
          <a:xfrm>
            <a:off x="2022300" y="1662625"/>
            <a:ext cx="50994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 4</a:t>
            </a:r>
            <a:endParaRPr>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46"/>
          <p:cNvPicPr preferRelativeResize="0"/>
          <p:nvPr/>
        </p:nvPicPr>
        <p:blipFill>
          <a:blip r:embed="rId3">
            <a:alphaModFix/>
          </a:blip>
          <a:stretch>
            <a:fillRect/>
          </a:stretch>
        </p:blipFill>
        <p:spPr>
          <a:xfrm>
            <a:off x="5465499" y="1547000"/>
            <a:ext cx="2493624" cy="2493624"/>
          </a:xfrm>
          <a:prstGeom prst="rect">
            <a:avLst/>
          </a:prstGeom>
          <a:noFill/>
          <a:ln>
            <a:noFill/>
          </a:ln>
        </p:spPr>
      </p:pic>
      <p:pic>
        <p:nvPicPr>
          <p:cNvPr id="443" name="Google Shape;443;p46"/>
          <p:cNvPicPr preferRelativeResize="0"/>
          <p:nvPr/>
        </p:nvPicPr>
        <p:blipFill>
          <a:blip r:embed="rId4">
            <a:alphaModFix/>
          </a:blip>
          <a:stretch>
            <a:fillRect/>
          </a:stretch>
        </p:blipFill>
        <p:spPr>
          <a:xfrm>
            <a:off x="6271575" y="1816075"/>
            <a:ext cx="2823373" cy="2823373"/>
          </a:xfrm>
          <a:prstGeom prst="rect">
            <a:avLst/>
          </a:prstGeom>
          <a:noFill/>
          <a:ln>
            <a:noFill/>
          </a:ln>
        </p:spPr>
      </p:pic>
      <p:pic>
        <p:nvPicPr>
          <p:cNvPr id="444" name="Google Shape;444;p46"/>
          <p:cNvPicPr preferRelativeResize="0"/>
          <p:nvPr/>
        </p:nvPicPr>
        <p:blipFill>
          <a:blip r:embed="rId5">
            <a:alphaModFix/>
          </a:blip>
          <a:stretch>
            <a:fillRect/>
          </a:stretch>
        </p:blipFill>
        <p:spPr>
          <a:xfrm>
            <a:off x="2888550" y="1857050"/>
            <a:ext cx="2125573" cy="2125573"/>
          </a:xfrm>
          <a:prstGeom prst="rect">
            <a:avLst/>
          </a:prstGeom>
          <a:noFill/>
          <a:ln>
            <a:noFill/>
          </a:ln>
        </p:spPr>
      </p:pic>
      <p:pic>
        <p:nvPicPr>
          <p:cNvPr id="445" name="Google Shape;445;p46"/>
          <p:cNvPicPr preferRelativeResize="0"/>
          <p:nvPr/>
        </p:nvPicPr>
        <p:blipFill>
          <a:blip r:embed="rId6">
            <a:alphaModFix/>
          </a:blip>
          <a:stretch>
            <a:fillRect/>
          </a:stretch>
        </p:blipFill>
        <p:spPr>
          <a:xfrm>
            <a:off x="3634625" y="2287275"/>
            <a:ext cx="2510249" cy="2510249"/>
          </a:xfrm>
          <a:prstGeom prst="rect">
            <a:avLst/>
          </a:prstGeom>
          <a:noFill/>
          <a:ln>
            <a:noFill/>
          </a:ln>
        </p:spPr>
      </p:pic>
      <p:pic>
        <p:nvPicPr>
          <p:cNvPr id="446" name="Google Shape;446;p46"/>
          <p:cNvPicPr preferRelativeResize="0"/>
          <p:nvPr/>
        </p:nvPicPr>
        <p:blipFill>
          <a:blip r:embed="rId7">
            <a:alphaModFix/>
          </a:blip>
          <a:stretch>
            <a:fillRect/>
          </a:stretch>
        </p:blipFill>
        <p:spPr>
          <a:xfrm>
            <a:off x="-53100" y="1415512"/>
            <a:ext cx="3355448" cy="3355448"/>
          </a:xfrm>
          <a:prstGeom prst="rect">
            <a:avLst/>
          </a:prstGeom>
          <a:noFill/>
          <a:ln>
            <a:noFill/>
          </a:ln>
        </p:spPr>
      </p:pic>
      <p:sp>
        <p:nvSpPr>
          <p:cNvPr id="447" name="Google Shape;447;p4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Negative/Positive/Anchor Images</a:t>
            </a:r>
            <a:endParaRPr>
              <a:latin typeface="Montserrat"/>
              <a:ea typeface="Montserrat"/>
              <a:cs typeface="Montserrat"/>
              <a:sym typeface="Montserrat"/>
            </a:endParaRPr>
          </a:p>
        </p:txBody>
      </p:sp>
      <p:sp>
        <p:nvSpPr>
          <p:cNvPr id="448" name="Google Shape;448;p46"/>
          <p:cNvSpPr txBox="1"/>
          <p:nvPr/>
        </p:nvSpPr>
        <p:spPr>
          <a:xfrm>
            <a:off x="838025" y="1266550"/>
            <a:ext cx="157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Anchor:</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Chimpanzee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(Female/Age:34)</a:t>
            </a:r>
            <a:endParaRPr sz="1200">
              <a:solidFill>
                <a:schemeClr val="dk1"/>
              </a:solidFill>
              <a:latin typeface="Montserrat"/>
              <a:ea typeface="Montserrat"/>
              <a:cs typeface="Montserrat"/>
              <a:sym typeface="Montserrat"/>
            </a:endParaRPr>
          </a:p>
        </p:txBody>
      </p:sp>
      <p:sp>
        <p:nvSpPr>
          <p:cNvPr id="449" name="Google Shape;449;p46"/>
          <p:cNvSpPr txBox="1"/>
          <p:nvPr/>
        </p:nvSpPr>
        <p:spPr>
          <a:xfrm>
            <a:off x="3362025" y="1266538"/>
            <a:ext cx="207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Positive: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30 Images of 3 Chimpanzees</a:t>
            </a:r>
            <a:endParaRPr sz="1200">
              <a:solidFill>
                <a:schemeClr val="dk1"/>
              </a:solidFill>
              <a:latin typeface="Montserrat"/>
              <a:ea typeface="Montserrat"/>
              <a:cs typeface="Montserrat"/>
              <a:sym typeface="Montserrat"/>
            </a:endParaRPr>
          </a:p>
        </p:txBody>
      </p:sp>
      <p:sp>
        <p:nvSpPr>
          <p:cNvPr id="450" name="Google Shape;450;p46"/>
          <p:cNvSpPr txBox="1"/>
          <p:nvPr/>
        </p:nvSpPr>
        <p:spPr>
          <a:xfrm>
            <a:off x="5721375" y="1266550"/>
            <a:ext cx="2974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Negative:</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30 Images of 3 Rhesus Macaques,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30 Images of Japanese Monkeys</a:t>
            </a:r>
            <a:endParaRPr sz="12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7"/>
          <p:cNvPicPr preferRelativeResize="0"/>
          <p:nvPr/>
        </p:nvPicPr>
        <p:blipFill>
          <a:blip r:embed="rId3">
            <a:alphaModFix/>
          </a:blip>
          <a:stretch>
            <a:fillRect/>
          </a:stretch>
        </p:blipFill>
        <p:spPr>
          <a:xfrm>
            <a:off x="1392500" y="1080825"/>
            <a:ext cx="6358999" cy="3797400"/>
          </a:xfrm>
          <a:prstGeom prst="rect">
            <a:avLst/>
          </a:prstGeom>
          <a:noFill/>
          <a:ln>
            <a:noFill/>
          </a:ln>
        </p:spPr>
      </p:pic>
      <p:sp>
        <p:nvSpPr>
          <p:cNvPr id="456" name="Google Shape;456;p47"/>
          <p:cNvSpPr txBox="1"/>
          <p:nvPr/>
        </p:nvSpPr>
        <p:spPr>
          <a:xfrm>
            <a:off x="5672400" y="1378100"/>
            <a:ext cx="199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Merriweather"/>
                <a:ea typeface="Merriweather"/>
                <a:cs typeface="Merriweather"/>
                <a:sym typeface="Merriweather"/>
              </a:rPr>
              <a:t>Japanese Monkey vs Chimp: </a:t>
            </a:r>
            <a:endParaRPr b="1" sz="1000">
              <a:solidFill>
                <a:schemeClr val="lt1"/>
              </a:solidFill>
              <a:latin typeface="Merriweather"/>
              <a:ea typeface="Merriweather"/>
              <a:cs typeface="Merriweather"/>
              <a:sym typeface="Merriweather"/>
            </a:endParaRPr>
          </a:p>
          <a:p>
            <a:pPr indent="0" lvl="0" marL="0" rtl="0" algn="l">
              <a:spcBef>
                <a:spcPts val="0"/>
              </a:spcBef>
              <a:spcAft>
                <a:spcPts val="0"/>
              </a:spcAft>
              <a:buNone/>
            </a:pPr>
            <a:r>
              <a:rPr b="1" lang="en" sz="1000">
                <a:solidFill>
                  <a:schemeClr val="lt1"/>
                </a:solidFill>
                <a:latin typeface="Merriweather"/>
                <a:ea typeface="Merriweather"/>
                <a:cs typeface="Merriweather"/>
                <a:sym typeface="Merriweather"/>
              </a:rPr>
              <a:t>P = 0.00086</a:t>
            </a:r>
            <a:endParaRPr b="1" sz="1000">
              <a:solidFill>
                <a:schemeClr val="lt1"/>
              </a:solidFill>
              <a:latin typeface="Merriweather"/>
              <a:ea typeface="Merriweather"/>
              <a:cs typeface="Merriweather"/>
              <a:sym typeface="Merriweather"/>
            </a:endParaRPr>
          </a:p>
        </p:txBody>
      </p:sp>
      <p:sp>
        <p:nvSpPr>
          <p:cNvPr id="457" name="Google Shape;457;p47"/>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Can FaceNet distinguish Ape Types?</a:t>
            </a:r>
            <a:endParaRPr>
              <a:latin typeface="Montserrat"/>
              <a:ea typeface="Montserrat"/>
              <a:cs typeface="Montserrat"/>
              <a:sym typeface="Montserrat"/>
            </a:endParaRPr>
          </a:p>
        </p:txBody>
      </p:sp>
      <p:sp>
        <p:nvSpPr>
          <p:cNvPr id="458" name="Google Shape;458;p47"/>
          <p:cNvSpPr txBox="1"/>
          <p:nvPr/>
        </p:nvSpPr>
        <p:spPr>
          <a:xfrm>
            <a:off x="0" y="0"/>
            <a:ext cx="6081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highlight>
                <a:srgbClr val="FFFFFF"/>
              </a:highlight>
            </a:endParaRPr>
          </a:p>
        </p:txBody>
      </p:sp>
      <p:sp>
        <p:nvSpPr>
          <p:cNvPr id="459" name="Google Shape;459;p47"/>
          <p:cNvSpPr txBox="1"/>
          <p:nvPr/>
        </p:nvSpPr>
        <p:spPr>
          <a:xfrm>
            <a:off x="5722425" y="1997075"/>
            <a:ext cx="190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Merriweather"/>
                <a:ea typeface="Merriweather"/>
                <a:cs typeface="Merriweather"/>
                <a:sym typeface="Merriweather"/>
              </a:rPr>
              <a:t>Rhesus Macaque</a:t>
            </a:r>
            <a:r>
              <a:rPr b="1" lang="en" sz="1000">
                <a:solidFill>
                  <a:schemeClr val="lt1"/>
                </a:solidFill>
                <a:latin typeface="Merriweather"/>
                <a:ea typeface="Merriweather"/>
                <a:cs typeface="Merriweather"/>
                <a:sym typeface="Merriweather"/>
              </a:rPr>
              <a:t> vs Chimp: </a:t>
            </a:r>
            <a:endParaRPr b="1" sz="1000">
              <a:solidFill>
                <a:schemeClr val="lt1"/>
              </a:solidFill>
              <a:latin typeface="Merriweather"/>
              <a:ea typeface="Merriweather"/>
              <a:cs typeface="Merriweather"/>
              <a:sym typeface="Merriweather"/>
            </a:endParaRPr>
          </a:p>
          <a:p>
            <a:pPr indent="0" lvl="0" marL="0" rtl="0" algn="l">
              <a:spcBef>
                <a:spcPts val="0"/>
              </a:spcBef>
              <a:spcAft>
                <a:spcPts val="0"/>
              </a:spcAft>
              <a:buNone/>
            </a:pPr>
            <a:r>
              <a:rPr b="1" lang="en" sz="1000">
                <a:solidFill>
                  <a:schemeClr val="lt1"/>
                </a:solidFill>
                <a:latin typeface="Merriweather"/>
                <a:ea typeface="Merriweather"/>
                <a:cs typeface="Merriweather"/>
                <a:sym typeface="Merriweather"/>
              </a:rPr>
              <a:t>P &lt; 8e-6</a:t>
            </a:r>
            <a:endParaRPr b="1" sz="1000">
              <a:solidFill>
                <a:schemeClr val="lt1"/>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Can FaceNet distinguish Ape Types?</a:t>
            </a:r>
            <a:endParaRPr>
              <a:latin typeface="Montserrat"/>
              <a:ea typeface="Montserrat"/>
              <a:cs typeface="Montserrat"/>
              <a:sym typeface="Montserrat"/>
            </a:endParaRPr>
          </a:p>
        </p:txBody>
      </p:sp>
      <p:pic>
        <p:nvPicPr>
          <p:cNvPr id="465" name="Google Shape;465;p48"/>
          <p:cNvPicPr preferRelativeResize="0"/>
          <p:nvPr/>
        </p:nvPicPr>
        <p:blipFill>
          <a:blip r:embed="rId3">
            <a:alphaModFix/>
          </a:blip>
          <a:stretch>
            <a:fillRect/>
          </a:stretch>
        </p:blipFill>
        <p:spPr>
          <a:xfrm>
            <a:off x="152400" y="1262550"/>
            <a:ext cx="8839204" cy="3495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71" name="Google Shape;471;p49"/>
          <p:cNvSpPr txBox="1"/>
          <p:nvPr>
            <p:ph idx="1" type="body"/>
          </p:nvPr>
        </p:nvSpPr>
        <p:spPr>
          <a:xfrm>
            <a:off x="720000" y="1110150"/>
            <a:ext cx="7704000" cy="3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Chimpanzees</a:t>
            </a:r>
            <a:r>
              <a:rPr lang="en">
                <a:latin typeface="Montserrat"/>
                <a:ea typeface="Montserrat"/>
                <a:cs typeface="Montserrat"/>
                <a:sym typeface="Montserrat"/>
              </a:rPr>
              <a:t>: </a:t>
            </a:r>
            <a:r>
              <a:rPr lang="en">
                <a:latin typeface="Montserrat"/>
                <a:ea typeface="Montserrat"/>
                <a:cs typeface="Montserrat"/>
                <a:sym typeface="Montserrat"/>
              </a:rPr>
              <a:t>Chimpanzees are part of the ‘Great Apes’, which also includes humans, gorillas, and orangutans. Chimpanzees are more closely related to humans than they are to either rhesus macaques or Japanese monkeys.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Rhesus Macaque (Macaca mulatta) and Japanese Monkey</a:t>
            </a:r>
            <a:r>
              <a:rPr b="1" lang="en">
                <a:latin typeface="Montserrat"/>
                <a:ea typeface="Montserrat"/>
                <a:cs typeface="Montserrat"/>
                <a:sym typeface="Montserrat"/>
              </a:rPr>
              <a:t> (Macaca fuscata)</a:t>
            </a:r>
            <a:r>
              <a:rPr lang="en">
                <a:latin typeface="Montserrat"/>
                <a:ea typeface="Montserrat"/>
                <a:cs typeface="Montserrat"/>
                <a:sym typeface="Montserrat"/>
              </a:rPr>
              <a:t>: Both of these species belong to ‘Old World monkeys’. This family distinction places them further from chimpanzees on the evolutionary tree. </a:t>
            </a:r>
            <a:r>
              <a:rPr b="1" lang="en">
                <a:latin typeface="Montserrat"/>
                <a:ea typeface="Montserrat"/>
                <a:cs typeface="Montserrat"/>
                <a:sym typeface="Montserrat"/>
              </a:rPr>
              <a:t>Since rhesus macaques and Japanese macaques are both part of the same genus, they are more closely related to each other than either is to the chimpanzee.</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Results</a:t>
            </a:r>
            <a:r>
              <a:rPr lang="en">
                <a:latin typeface="Montserrat"/>
                <a:ea typeface="Montserrat"/>
                <a:cs typeface="Montserrat"/>
                <a:sym typeface="Montserrat"/>
              </a:rPr>
              <a:t>: Using a Chimp face as an anchor, FaceNet calculated lowest euclidean distances for positive Chimp example images, and higher for negative Rhesus Macaque and Japanese Monkeys.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Side Result (Trend)</a:t>
            </a:r>
            <a:r>
              <a:rPr lang="en">
                <a:latin typeface="Montserrat"/>
                <a:ea typeface="Montserrat"/>
                <a:cs typeface="Montserrat"/>
                <a:sym typeface="Montserrat"/>
              </a:rPr>
              <a:t>: </a:t>
            </a:r>
            <a:r>
              <a:rPr lang="en">
                <a:latin typeface="Montserrat"/>
                <a:ea typeface="Montserrat"/>
                <a:cs typeface="Montserrat"/>
                <a:sym typeface="Montserrat"/>
              </a:rPr>
              <a:t>Rhesus Macaque and Japanese Monkeys had similar level of euclidean distance away from the Chimp anchor - which may indicate FaceNet capturing phenotypic similarities of these two species</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720000" y="659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Hypothesis</a:t>
            </a:r>
            <a:endParaRPr>
              <a:latin typeface="Montserrat"/>
              <a:ea typeface="Montserrat"/>
              <a:cs typeface="Montserrat"/>
              <a:sym typeface="Montserrat"/>
            </a:endParaRPr>
          </a:p>
        </p:txBody>
      </p:sp>
      <p:sp>
        <p:nvSpPr>
          <p:cNvPr id="273" name="Google Shape;273;p23"/>
          <p:cNvSpPr txBox="1"/>
          <p:nvPr>
            <p:ph idx="1" type="body"/>
          </p:nvPr>
        </p:nvSpPr>
        <p:spPr>
          <a:xfrm>
            <a:off x="720000" y="1438450"/>
            <a:ext cx="770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While FaceNet </a:t>
            </a:r>
            <a:r>
              <a:rPr b="1" i="1" lang="en" sz="1500">
                <a:latin typeface="Montserrat"/>
                <a:ea typeface="Montserrat"/>
                <a:cs typeface="Montserrat"/>
                <a:sym typeface="Montserrat"/>
              </a:rPr>
              <a:t>will</a:t>
            </a:r>
            <a:r>
              <a:rPr lang="en" sz="1500">
                <a:latin typeface="Montserrat"/>
                <a:ea typeface="Montserrat"/>
                <a:cs typeface="Montserrat"/>
                <a:sym typeface="Montserrat"/>
              </a:rPr>
              <a:t> be able to</a:t>
            </a:r>
            <a:r>
              <a:rPr i="1" lang="en" sz="1500">
                <a:latin typeface="Montserrat"/>
                <a:ea typeface="Montserrat"/>
                <a:cs typeface="Montserrat"/>
                <a:sym typeface="Montserrat"/>
              </a:rPr>
              <a:t> </a:t>
            </a:r>
            <a:r>
              <a:rPr lang="en" sz="1500">
                <a:latin typeface="Montserrat"/>
                <a:ea typeface="Montserrat"/>
                <a:cs typeface="Montserrat"/>
                <a:sym typeface="Montserrat"/>
              </a:rPr>
              <a:t>distinguish between </a:t>
            </a:r>
            <a:r>
              <a:rPr b="1" lang="en" sz="1500">
                <a:latin typeface="Montserrat"/>
                <a:ea typeface="Montserrat"/>
                <a:cs typeface="Montserrat"/>
                <a:sym typeface="Montserrat"/>
              </a:rPr>
              <a:t>individual chimps</a:t>
            </a:r>
            <a:r>
              <a:rPr lang="en" sz="1500">
                <a:latin typeface="Montserrat"/>
                <a:ea typeface="Montserrat"/>
                <a:cs typeface="Montserrat"/>
                <a:sym typeface="Montserrat"/>
              </a:rPr>
              <a:t> (by some statistically significant margin), it will </a:t>
            </a:r>
            <a:r>
              <a:rPr b="1" lang="en" sz="1500">
                <a:latin typeface="Montserrat"/>
                <a:ea typeface="Montserrat"/>
                <a:cs typeface="Montserrat"/>
                <a:sym typeface="Montserrat"/>
              </a:rPr>
              <a:t>struggle</a:t>
            </a:r>
            <a:r>
              <a:rPr lang="en" sz="1500">
                <a:latin typeface="Montserrat"/>
                <a:ea typeface="Montserrat"/>
                <a:cs typeface="Montserrat"/>
                <a:sym typeface="Montserrat"/>
              </a:rPr>
              <a:t> with more </a:t>
            </a:r>
            <a:r>
              <a:rPr b="1" lang="en" sz="1500">
                <a:latin typeface="Montserrat"/>
                <a:ea typeface="Montserrat"/>
                <a:cs typeface="Montserrat"/>
                <a:sym typeface="Montserrat"/>
              </a:rPr>
              <a:t>advanced</a:t>
            </a:r>
            <a:r>
              <a:rPr b="1" lang="en" sz="1500">
                <a:latin typeface="Montserrat"/>
                <a:ea typeface="Montserrat"/>
                <a:cs typeface="Montserrat"/>
                <a:sym typeface="Montserrat"/>
              </a:rPr>
              <a:t> face </a:t>
            </a:r>
            <a:r>
              <a:rPr b="1" lang="en" sz="1500">
                <a:latin typeface="Montserrat"/>
                <a:ea typeface="Montserrat"/>
                <a:cs typeface="Montserrat"/>
                <a:sym typeface="Montserrat"/>
              </a:rPr>
              <a:t>recognition</a:t>
            </a:r>
            <a:r>
              <a:rPr b="1" lang="en" sz="1500">
                <a:latin typeface="Montserrat"/>
                <a:ea typeface="Montserrat"/>
                <a:cs typeface="Montserrat"/>
                <a:sym typeface="Montserrat"/>
              </a:rPr>
              <a:t> </a:t>
            </a:r>
            <a:r>
              <a:rPr b="1" lang="en" sz="1500">
                <a:latin typeface="Montserrat"/>
                <a:ea typeface="Montserrat"/>
                <a:cs typeface="Montserrat"/>
                <a:sym typeface="Montserrat"/>
              </a:rPr>
              <a:t>tasks</a:t>
            </a:r>
            <a:r>
              <a:rPr b="1" lang="en" sz="1500">
                <a:latin typeface="Montserrat"/>
                <a:ea typeface="Montserrat"/>
                <a:cs typeface="Montserrat"/>
                <a:sym typeface="Montserrat"/>
              </a:rPr>
              <a:t> </a:t>
            </a:r>
            <a:r>
              <a:rPr lang="en" sz="1500">
                <a:latin typeface="Montserrat"/>
                <a:ea typeface="Montserrat"/>
                <a:cs typeface="Montserrat"/>
                <a:sym typeface="Montserrat"/>
              </a:rPr>
              <a:t>along the axes of gender, age, and interspecies identification.</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To test this theory, we will pass input images from annotated datasets of </a:t>
            </a:r>
            <a:r>
              <a:rPr b="1" lang="en" sz="1500">
                <a:latin typeface="Montserrat"/>
                <a:ea typeface="Montserrat"/>
                <a:cs typeface="Montserrat"/>
                <a:sym typeface="Montserrat"/>
              </a:rPr>
              <a:t>chimps</a:t>
            </a:r>
            <a:r>
              <a:rPr lang="en" sz="1500">
                <a:latin typeface="Montserrat"/>
                <a:ea typeface="Montserrat"/>
                <a:cs typeface="Montserrat"/>
                <a:sym typeface="Montserrat"/>
              </a:rPr>
              <a:t>, </a:t>
            </a:r>
            <a:r>
              <a:rPr b="1" lang="en" sz="1500">
                <a:latin typeface="Montserrat"/>
                <a:ea typeface="Montserrat"/>
                <a:cs typeface="Montserrat"/>
                <a:sym typeface="Montserrat"/>
              </a:rPr>
              <a:t>rhesus macaques,</a:t>
            </a:r>
            <a:r>
              <a:rPr lang="en" sz="1500">
                <a:latin typeface="Montserrat"/>
                <a:ea typeface="Montserrat"/>
                <a:cs typeface="Montserrat"/>
                <a:sym typeface="Montserrat"/>
              </a:rPr>
              <a:t> and </a:t>
            </a:r>
            <a:r>
              <a:rPr b="1" lang="en" sz="1500">
                <a:latin typeface="Montserrat"/>
                <a:ea typeface="Montserrat"/>
                <a:cs typeface="Montserrat"/>
                <a:sym typeface="Montserrat"/>
              </a:rPr>
              <a:t>Japanese Monkeys</a:t>
            </a:r>
            <a:r>
              <a:rPr lang="en" sz="1500">
                <a:latin typeface="Montserrat"/>
                <a:ea typeface="Montserrat"/>
                <a:cs typeface="Montserrat"/>
                <a:sym typeface="Montserrat"/>
              </a:rPr>
              <a:t> into FaceNet and compute </a:t>
            </a:r>
            <a:r>
              <a:rPr b="1" lang="en" sz="1500">
                <a:latin typeface="Montserrat"/>
                <a:ea typeface="Montserrat"/>
                <a:cs typeface="Montserrat"/>
                <a:sym typeface="Montserrat"/>
              </a:rPr>
              <a:t>statistical analysis</a:t>
            </a:r>
            <a:r>
              <a:rPr lang="en" sz="1500">
                <a:latin typeface="Montserrat"/>
                <a:ea typeface="Montserrat"/>
                <a:cs typeface="Montserrat"/>
                <a:sym typeface="Montserrat"/>
              </a:rPr>
              <a:t> on the </a:t>
            </a:r>
            <a:r>
              <a:rPr b="1" lang="en" sz="1500">
                <a:latin typeface="Montserrat"/>
                <a:ea typeface="Montserrat"/>
                <a:cs typeface="Montserrat"/>
                <a:sym typeface="Montserrat"/>
              </a:rPr>
              <a:t>euclidean distance scores</a:t>
            </a:r>
            <a:r>
              <a:rPr lang="en" sz="1500">
                <a:latin typeface="Montserrat"/>
                <a:ea typeface="Montserrat"/>
                <a:cs typeface="Montserrat"/>
                <a:sym typeface="Montserrat"/>
              </a:rPr>
              <a:t>. </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We will break this analysis into </a:t>
            </a:r>
            <a:r>
              <a:rPr b="1" lang="en" sz="1500">
                <a:latin typeface="Montserrat"/>
                <a:ea typeface="Montserrat"/>
                <a:cs typeface="Montserrat"/>
                <a:sym typeface="Montserrat"/>
              </a:rPr>
              <a:t>4 questions</a:t>
            </a:r>
            <a:r>
              <a:rPr lang="en" sz="1500">
                <a:latin typeface="Montserrat"/>
                <a:ea typeface="Montserrat"/>
                <a:cs typeface="Montserrat"/>
                <a:sym typeface="Montserrat"/>
              </a:rPr>
              <a:t> and carry out </a:t>
            </a:r>
            <a:r>
              <a:rPr b="1" lang="en" sz="1500">
                <a:latin typeface="Montserrat"/>
                <a:ea typeface="Montserrat"/>
                <a:cs typeface="Montserrat"/>
                <a:sym typeface="Montserrat"/>
              </a:rPr>
              <a:t>independent</a:t>
            </a:r>
            <a:r>
              <a:rPr lang="en" sz="1500">
                <a:latin typeface="Montserrat"/>
                <a:ea typeface="Montserrat"/>
                <a:cs typeface="Montserrat"/>
                <a:sym typeface="Montserrat"/>
              </a:rPr>
              <a:t> euclidean distance computations for each of them.</a:t>
            </a:r>
            <a:endParaRPr sz="15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0"/>
          <p:cNvSpPr txBox="1"/>
          <p:nvPr>
            <p:ph type="title"/>
          </p:nvPr>
        </p:nvSpPr>
        <p:spPr>
          <a:xfrm>
            <a:off x="3073350" y="911600"/>
            <a:ext cx="2997300" cy="651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2"/>
                </a:solidFill>
              </a:rPr>
              <a:t>Conclusion</a:t>
            </a:r>
            <a:endParaRPr sz="3000">
              <a:solidFill>
                <a:schemeClr val="dk2"/>
              </a:solidFill>
            </a:endParaRPr>
          </a:p>
        </p:txBody>
      </p:sp>
      <p:sp>
        <p:nvSpPr>
          <p:cNvPr id="477" name="Google Shape;477;p50"/>
          <p:cNvSpPr txBox="1"/>
          <p:nvPr>
            <p:ph idx="1" type="subTitle"/>
          </p:nvPr>
        </p:nvSpPr>
        <p:spPr>
          <a:xfrm>
            <a:off x="860550" y="1456975"/>
            <a:ext cx="7422900" cy="31026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FaceNet was able to distinguish between:</a:t>
            </a:r>
            <a:endParaRPr sz="1400"/>
          </a:p>
          <a:p>
            <a:pPr indent="-317500" lvl="0" marL="457200" rtl="0" algn="l">
              <a:lnSpc>
                <a:spcPct val="115000"/>
              </a:lnSpc>
              <a:spcBef>
                <a:spcPts val="0"/>
              </a:spcBef>
              <a:spcAft>
                <a:spcPts val="0"/>
              </a:spcAft>
              <a:buSzPts val="1400"/>
              <a:buChar char="-"/>
            </a:pPr>
            <a:r>
              <a:rPr lang="en" sz="1400"/>
              <a:t>Different individuals in our chimp data set</a:t>
            </a:r>
            <a:endParaRPr sz="1400"/>
          </a:p>
          <a:p>
            <a:pPr indent="0" lvl="0" marL="0" rtl="0" algn="l">
              <a:lnSpc>
                <a:spcPct val="115000"/>
              </a:lnSpc>
              <a:spcBef>
                <a:spcPts val="0"/>
              </a:spcBef>
              <a:spcAft>
                <a:spcPts val="0"/>
              </a:spcAft>
              <a:buNone/>
            </a:pPr>
            <a:r>
              <a:rPr lang="en" sz="1400"/>
              <a:t>FaceNet was unable to distinguish between:</a:t>
            </a:r>
            <a:endParaRPr sz="1400"/>
          </a:p>
          <a:p>
            <a:pPr indent="-317500" lvl="0" marL="457200" rtl="0" algn="l">
              <a:lnSpc>
                <a:spcPct val="115000"/>
              </a:lnSpc>
              <a:spcBef>
                <a:spcPts val="0"/>
              </a:spcBef>
              <a:spcAft>
                <a:spcPts val="0"/>
              </a:spcAft>
              <a:buSzPts val="1400"/>
              <a:buChar char="-"/>
            </a:pPr>
            <a:r>
              <a:rPr lang="en" sz="1400"/>
              <a:t>Different genders within a species in our chimp data set</a:t>
            </a:r>
            <a:endParaRPr sz="1400"/>
          </a:p>
          <a:p>
            <a:pPr indent="0" lvl="0" marL="0" rtl="0" algn="l">
              <a:lnSpc>
                <a:spcPct val="115000"/>
              </a:lnSpc>
              <a:spcBef>
                <a:spcPts val="0"/>
              </a:spcBef>
              <a:spcAft>
                <a:spcPts val="0"/>
              </a:spcAft>
              <a:buNone/>
            </a:pPr>
            <a:r>
              <a:rPr lang="en" sz="1400"/>
              <a:t>FaceNet was able to somewhat distinguish between:</a:t>
            </a:r>
            <a:endParaRPr sz="1400"/>
          </a:p>
          <a:p>
            <a:pPr indent="-317500" lvl="0" marL="457200" rtl="0" algn="l">
              <a:lnSpc>
                <a:spcPct val="115000"/>
              </a:lnSpc>
              <a:spcBef>
                <a:spcPts val="0"/>
              </a:spcBef>
              <a:spcAft>
                <a:spcPts val="0"/>
              </a:spcAft>
              <a:buSzPts val="1400"/>
              <a:buChar char="-"/>
            </a:pPr>
            <a:r>
              <a:rPr lang="en" sz="1400"/>
              <a:t>Different species (chimps v. rhesus v. jap. monkey)</a:t>
            </a:r>
            <a:endParaRPr sz="1400"/>
          </a:p>
          <a:p>
            <a:pPr indent="-317500" lvl="0" marL="457200" rtl="0" algn="l">
              <a:lnSpc>
                <a:spcPct val="115000"/>
              </a:lnSpc>
              <a:spcBef>
                <a:spcPts val="0"/>
              </a:spcBef>
              <a:spcAft>
                <a:spcPts val="0"/>
              </a:spcAft>
              <a:buSzPts val="1400"/>
              <a:buChar char="-"/>
            </a:pPr>
            <a:r>
              <a:rPr lang="en" sz="1400"/>
              <a:t>Different aged individuals in our rhesus macaque data set</a:t>
            </a:r>
            <a:endParaRPr sz="1400"/>
          </a:p>
          <a:p>
            <a:pPr indent="0" lvl="0" marL="0" rtl="0" algn="l">
              <a:lnSpc>
                <a:spcPct val="115000"/>
              </a:lnSpc>
              <a:spcBef>
                <a:spcPts val="0"/>
              </a:spcBef>
              <a:spcAft>
                <a:spcPts val="0"/>
              </a:spcAft>
              <a:buNone/>
            </a:pPr>
            <a:r>
              <a:rPr lang="en" sz="1400"/>
              <a:t>FaceNet might have the capability to recognize facial features of animal species that are more closely related to humans on the evolutionary or phylogenetic tree</a:t>
            </a:r>
            <a:endParaRPr sz="1400"/>
          </a:p>
          <a:p>
            <a:pPr indent="-317500" lvl="1" marL="914400" rtl="0" algn="l">
              <a:lnSpc>
                <a:spcPct val="115000"/>
              </a:lnSpc>
              <a:spcBef>
                <a:spcPts val="0"/>
              </a:spcBef>
              <a:spcAft>
                <a:spcPts val="0"/>
              </a:spcAft>
              <a:buSzPts val="1400"/>
              <a:buChar char="-"/>
            </a:pPr>
            <a:r>
              <a:rPr lang="en" sz="1400"/>
              <a:t>Evidence: better recognition of chimpanzee data set than rhesus macaque or japanese monkey</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ctrTitle"/>
          </p:nvPr>
        </p:nvSpPr>
        <p:spPr>
          <a:xfrm>
            <a:off x="1556425" y="895800"/>
            <a:ext cx="5930400" cy="21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900">
                <a:latin typeface="Montserrat"/>
                <a:ea typeface="Montserrat"/>
                <a:cs typeface="Montserrat"/>
                <a:sym typeface="Montserrat"/>
              </a:rPr>
              <a:t>Q&amp;A</a:t>
            </a:r>
            <a:endParaRPr b="1" sz="3900">
              <a:latin typeface="Montserrat"/>
              <a:ea typeface="Montserrat"/>
              <a:cs typeface="Montserrat"/>
              <a:sym typeface="Montserrat"/>
            </a:endParaRPr>
          </a:p>
        </p:txBody>
      </p:sp>
      <p:sp>
        <p:nvSpPr>
          <p:cNvPr id="483" name="Google Shape;483;p51"/>
          <p:cNvSpPr txBox="1"/>
          <p:nvPr>
            <p:ph idx="1" type="subTitle"/>
          </p:nvPr>
        </p:nvSpPr>
        <p:spPr>
          <a:xfrm>
            <a:off x="1556425" y="2961575"/>
            <a:ext cx="5486400" cy="635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Montserrat"/>
                <a:ea typeface="Montserrat"/>
                <a:cs typeface="Montserrat"/>
                <a:sym typeface="Montserrat"/>
              </a:rPr>
              <a:t>t</a:t>
            </a:r>
            <a:r>
              <a:rPr b="1" i="1" lang="en">
                <a:latin typeface="Montserrat"/>
                <a:ea typeface="Montserrat"/>
                <a:cs typeface="Montserrat"/>
                <a:sym typeface="Montserrat"/>
              </a:rPr>
              <a:t>hank you for your time and attention!</a:t>
            </a:r>
            <a:endParaRPr i="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idx="1" type="subTitle"/>
          </p:nvPr>
        </p:nvSpPr>
        <p:spPr>
          <a:xfrm>
            <a:off x="2022300" y="2649625"/>
            <a:ext cx="50994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Can FaceNet identify individual chimps?</a:t>
            </a:r>
            <a:endParaRPr/>
          </a:p>
        </p:txBody>
      </p:sp>
      <p:sp>
        <p:nvSpPr>
          <p:cNvPr id="279" name="Google Shape;279;p24"/>
          <p:cNvSpPr txBox="1"/>
          <p:nvPr>
            <p:ph type="title"/>
          </p:nvPr>
        </p:nvSpPr>
        <p:spPr>
          <a:xfrm>
            <a:off x="2022300" y="1662625"/>
            <a:ext cx="50994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 1</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720000" y="683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Dataset and Wrangling</a:t>
            </a:r>
            <a:endParaRPr>
              <a:latin typeface="Montserrat"/>
              <a:ea typeface="Montserrat"/>
              <a:cs typeface="Montserrat"/>
              <a:sym typeface="Montserrat"/>
            </a:endParaRPr>
          </a:p>
        </p:txBody>
      </p:sp>
      <p:sp>
        <p:nvSpPr>
          <p:cNvPr id="285" name="Google Shape;285;p25"/>
          <p:cNvSpPr txBox="1"/>
          <p:nvPr/>
        </p:nvSpPr>
        <p:spPr>
          <a:xfrm>
            <a:off x="814700" y="1459150"/>
            <a:ext cx="70038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Name:</a:t>
            </a:r>
            <a:r>
              <a:rPr lang="en" sz="1800">
                <a:solidFill>
                  <a:schemeClr val="dk1"/>
                </a:solidFill>
                <a:latin typeface="Montserrat"/>
                <a:ea typeface="Montserrat"/>
                <a:cs typeface="Montserrat"/>
                <a:sym typeface="Montserrat"/>
              </a:rPr>
              <a:t> Alexander Freytag and Erik Rodner and Marcel Simon and Alexander Loos and Hjalmar Kühl and Joachim Denzler: "Chimpanzee Faces in the Wild: Log-Euclidean CNNs for Predicting Identities and Attributes of Primates", German Conference on Pattern Recognition (GCPR), 2016.</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Cleaned Data:</a:t>
            </a:r>
            <a:r>
              <a:rPr lang="en" sz="1800">
                <a:solidFill>
                  <a:schemeClr val="dk1"/>
                </a:solidFill>
                <a:latin typeface="Montserrat"/>
                <a:ea typeface="Montserrat"/>
                <a:cs typeface="Montserrat"/>
                <a:sym typeface="Montserrat"/>
              </a:rPr>
              <a:t> 50 chimp images. Half of the images are of the same chimp named ‘Fredy’. The other half of the images depict different chimps.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Negative/Positive/Anchor Images</a:t>
            </a:r>
            <a:endParaRPr>
              <a:latin typeface="Montserrat"/>
              <a:ea typeface="Montserrat"/>
              <a:cs typeface="Montserrat"/>
              <a:sym typeface="Montserrat"/>
            </a:endParaRPr>
          </a:p>
        </p:txBody>
      </p:sp>
      <p:sp>
        <p:nvSpPr>
          <p:cNvPr id="291" name="Google Shape;291;p26"/>
          <p:cNvSpPr txBox="1"/>
          <p:nvPr/>
        </p:nvSpPr>
        <p:spPr>
          <a:xfrm>
            <a:off x="1228175" y="4058850"/>
            <a:ext cx="700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Anchor:</a:t>
            </a:r>
            <a:r>
              <a:rPr lang="en" sz="1200">
                <a:solidFill>
                  <a:schemeClr val="dk1"/>
                </a:solidFill>
                <a:latin typeface="Montserrat"/>
                <a:ea typeface="Montserrat"/>
                <a:cs typeface="Montserrat"/>
                <a:sym typeface="Montserrat"/>
              </a:rPr>
              <a:t> Fredy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(Image ID #54)</a:t>
            </a:r>
            <a:endParaRPr sz="1200">
              <a:solidFill>
                <a:schemeClr val="dk1"/>
              </a:solidFill>
              <a:latin typeface="Montserrat"/>
              <a:ea typeface="Montserrat"/>
              <a:cs typeface="Montserrat"/>
              <a:sym typeface="Montserrat"/>
            </a:endParaRPr>
          </a:p>
        </p:txBody>
      </p:sp>
      <p:pic>
        <p:nvPicPr>
          <p:cNvPr id="292" name="Google Shape;292;p26"/>
          <p:cNvPicPr preferRelativeResize="0"/>
          <p:nvPr/>
        </p:nvPicPr>
        <p:blipFill>
          <a:blip r:embed="rId3">
            <a:alphaModFix/>
          </a:blip>
          <a:stretch>
            <a:fillRect/>
          </a:stretch>
        </p:blipFill>
        <p:spPr>
          <a:xfrm>
            <a:off x="1283225" y="2527750"/>
            <a:ext cx="1457025" cy="1376075"/>
          </a:xfrm>
          <a:prstGeom prst="rect">
            <a:avLst/>
          </a:prstGeom>
          <a:noFill/>
          <a:ln>
            <a:noFill/>
          </a:ln>
        </p:spPr>
      </p:pic>
      <p:sp>
        <p:nvSpPr>
          <p:cNvPr id="293" name="Google Shape;293;p26"/>
          <p:cNvSpPr txBox="1"/>
          <p:nvPr/>
        </p:nvSpPr>
        <p:spPr>
          <a:xfrm>
            <a:off x="3073600" y="1377388"/>
            <a:ext cx="207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Positive</a:t>
            </a:r>
            <a:r>
              <a:rPr b="1" lang="en" sz="1200">
                <a:solidFill>
                  <a:schemeClr val="dk1"/>
                </a:solidFill>
                <a:latin typeface="Montserrat"/>
                <a:ea typeface="Montserrat"/>
                <a:cs typeface="Montserrat"/>
                <a:sym typeface="Montserrat"/>
              </a:rPr>
              <a:t>:</a:t>
            </a:r>
            <a:r>
              <a:rPr lang="en" sz="1200">
                <a:solidFill>
                  <a:schemeClr val="dk1"/>
                </a:solidFill>
                <a:latin typeface="Montserrat"/>
                <a:ea typeface="Montserrat"/>
                <a:cs typeface="Montserrat"/>
                <a:sym typeface="Montserrat"/>
              </a:rPr>
              <a:t> 49 Other Fredy Images</a:t>
            </a:r>
            <a:endParaRPr sz="1200">
              <a:solidFill>
                <a:schemeClr val="dk1"/>
              </a:solidFill>
              <a:latin typeface="Montserrat"/>
              <a:ea typeface="Montserrat"/>
              <a:cs typeface="Montserrat"/>
              <a:sym typeface="Montserrat"/>
            </a:endParaRPr>
          </a:p>
        </p:txBody>
      </p:sp>
      <p:pic>
        <p:nvPicPr>
          <p:cNvPr id="294" name="Google Shape;294;p26"/>
          <p:cNvPicPr preferRelativeResize="0"/>
          <p:nvPr/>
        </p:nvPicPr>
        <p:blipFill>
          <a:blip r:embed="rId4">
            <a:alphaModFix/>
          </a:blip>
          <a:stretch>
            <a:fillRect/>
          </a:stretch>
        </p:blipFill>
        <p:spPr>
          <a:xfrm>
            <a:off x="3560600" y="2052463"/>
            <a:ext cx="1056150" cy="888377"/>
          </a:xfrm>
          <a:prstGeom prst="rect">
            <a:avLst/>
          </a:prstGeom>
          <a:noFill/>
          <a:ln>
            <a:noFill/>
          </a:ln>
        </p:spPr>
      </p:pic>
      <p:pic>
        <p:nvPicPr>
          <p:cNvPr id="295" name="Google Shape;295;p26"/>
          <p:cNvPicPr preferRelativeResize="0"/>
          <p:nvPr/>
        </p:nvPicPr>
        <p:blipFill>
          <a:blip r:embed="rId5">
            <a:alphaModFix/>
          </a:blip>
          <a:stretch>
            <a:fillRect/>
          </a:stretch>
        </p:blipFill>
        <p:spPr>
          <a:xfrm>
            <a:off x="3691294" y="2273088"/>
            <a:ext cx="1056150" cy="1140650"/>
          </a:xfrm>
          <a:prstGeom prst="rect">
            <a:avLst/>
          </a:prstGeom>
          <a:noFill/>
          <a:ln>
            <a:noFill/>
          </a:ln>
        </p:spPr>
      </p:pic>
      <p:pic>
        <p:nvPicPr>
          <p:cNvPr id="296" name="Google Shape;296;p26"/>
          <p:cNvPicPr preferRelativeResize="0"/>
          <p:nvPr/>
        </p:nvPicPr>
        <p:blipFill>
          <a:blip r:embed="rId6">
            <a:alphaModFix/>
          </a:blip>
          <a:stretch>
            <a:fillRect/>
          </a:stretch>
        </p:blipFill>
        <p:spPr>
          <a:xfrm>
            <a:off x="3890000" y="2548975"/>
            <a:ext cx="1056150" cy="1022814"/>
          </a:xfrm>
          <a:prstGeom prst="rect">
            <a:avLst/>
          </a:prstGeom>
          <a:noFill/>
          <a:ln>
            <a:noFill/>
          </a:ln>
        </p:spPr>
      </p:pic>
      <p:pic>
        <p:nvPicPr>
          <p:cNvPr id="297" name="Google Shape;297;p26"/>
          <p:cNvPicPr preferRelativeResize="0"/>
          <p:nvPr/>
        </p:nvPicPr>
        <p:blipFill>
          <a:blip r:embed="rId7">
            <a:alphaModFix/>
          </a:blip>
          <a:stretch>
            <a:fillRect/>
          </a:stretch>
        </p:blipFill>
        <p:spPr>
          <a:xfrm>
            <a:off x="4090148" y="2787774"/>
            <a:ext cx="1056150" cy="978319"/>
          </a:xfrm>
          <a:prstGeom prst="rect">
            <a:avLst/>
          </a:prstGeom>
          <a:noFill/>
          <a:ln>
            <a:noFill/>
          </a:ln>
        </p:spPr>
      </p:pic>
      <p:sp>
        <p:nvSpPr>
          <p:cNvPr id="298" name="Google Shape;298;p26"/>
          <p:cNvSpPr txBox="1"/>
          <p:nvPr/>
        </p:nvSpPr>
        <p:spPr>
          <a:xfrm>
            <a:off x="6095900" y="3164925"/>
            <a:ext cx="1457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Negative</a:t>
            </a:r>
            <a:r>
              <a:rPr b="1" lang="en" sz="1200">
                <a:solidFill>
                  <a:schemeClr val="dk1"/>
                </a:solidFill>
                <a:latin typeface="Montserrat"/>
                <a:ea typeface="Montserrat"/>
                <a:cs typeface="Montserrat"/>
                <a:sym typeface="Montserrat"/>
              </a:rPr>
              <a:t>:</a:t>
            </a:r>
            <a:r>
              <a:rPr lang="en" sz="1200">
                <a:solidFill>
                  <a:schemeClr val="dk1"/>
                </a:solidFill>
                <a:latin typeface="Montserrat"/>
                <a:ea typeface="Montserrat"/>
                <a:cs typeface="Montserrat"/>
                <a:sym typeface="Montserrat"/>
              </a:rPr>
              <a:t> 50 Non-Fredy</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dk1"/>
                </a:solidFill>
                <a:latin typeface="Montserrat"/>
                <a:ea typeface="Montserrat"/>
                <a:cs typeface="Montserrat"/>
                <a:sym typeface="Montserrat"/>
              </a:rPr>
              <a:t>Chimp Images</a:t>
            </a:r>
            <a:endParaRPr sz="1200">
              <a:solidFill>
                <a:schemeClr val="dk1"/>
              </a:solidFill>
              <a:latin typeface="Montserrat"/>
              <a:ea typeface="Montserrat"/>
              <a:cs typeface="Montserrat"/>
              <a:sym typeface="Montserrat"/>
            </a:endParaRPr>
          </a:p>
        </p:txBody>
      </p:sp>
      <p:pic>
        <p:nvPicPr>
          <p:cNvPr id="299" name="Google Shape;299;p26"/>
          <p:cNvPicPr preferRelativeResize="0"/>
          <p:nvPr/>
        </p:nvPicPr>
        <p:blipFill>
          <a:blip r:embed="rId8">
            <a:alphaModFix/>
          </a:blip>
          <a:stretch>
            <a:fillRect/>
          </a:stretch>
        </p:blipFill>
        <p:spPr>
          <a:xfrm>
            <a:off x="6111462" y="1463249"/>
            <a:ext cx="1032650" cy="1063837"/>
          </a:xfrm>
          <a:prstGeom prst="rect">
            <a:avLst/>
          </a:prstGeom>
          <a:noFill/>
          <a:ln>
            <a:noFill/>
          </a:ln>
        </p:spPr>
      </p:pic>
      <p:pic>
        <p:nvPicPr>
          <p:cNvPr id="300" name="Google Shape;300;p26"/>
          <p:cNvPicPr preferRelativeResize="0"/>
          <p:nvPr/>
        </p:nvPicPr>
        <p:blipFill>
          <a:blip r:embed="rId9">
            <a:alphaModFix/>
          </a:blip>
          <a:stretch>
            <a:fillRect/>
          </a:stretch>
        </p:blipFill>
        <p:spPr>
          <a:xfrm>
            <a:off x="6256117" y="1688545"/>
            <a:ext cx="983950" cy="966174"/>
          </a:xfrm>
          <a:prstGeom prst="rect">
            <a:avLst/>
          </a:prstGeom>
          <a:noFill/>
          <a:ln>
            <a:noFill/>
          </a:ln>
        </p:spPr>
      </p:pic>
      <p:pic>
        <p:nvPicPr>
          <p:cNvPr id="301" name="Google Shape;301;p26"/>
          <p:cNvPicPr preferRelativeResize="0"/>
          <p:nvPr/>
        </p:nvPicPr>
        <p:blipFill>
          <a:blip r:embed="rId10">
            <a:alphaModFix/>
          </a:blip>
          <a:stretch>
            <a:fillRect/>
          </a:stretch>
        </p:blipFill>
        <p:spPr>
          <a:xfrm>
            <a:off x="6422419" y="1933370"/>
            <a:ext cx="1032654" cy="1077074"/>
          </a:xfrm>
          <a:prstGeom prst="rect">
            <a:avLst/>
          </a:prstGeom>
          <a:noFill/>
          <a:ln>
            <a:noFill/>
          </a:ln>
        </p:spPr>
      </p:pic>
      <p:pic>
        <p:nvPicPr>
          <p:cNvPr id="302" name="Google Shape;302;p26"/>
          <p:cNvPicPr preferRelativeResize="0"/>
          <p:nvPr/>
        </p:nvPicPr>
        <p:blipFill>
          <a:blip r:embed="rId11">
            <a:alphaModFix/>
          </a:blip>
          <a:stretch>
            <a:fillRect/>
          </a:stretch>
        </p:blipFill>
        <p:spPr>
          <a:xfrm>
            <a:off x="6553487" y="2111148"/>
            <a:ext cx="983944" cy="9466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7"/>
          <p:cNvPicPr preferRelativeResize="0"/>
          <p:nvPr/>
        </p:nvPicPr>
        <p:blipFill>
          <a:blip r:embed="rId3">
            <a:alphaModFix/>
          </a:blip>
          <a:stretch>
            <a:fillRect/>
          </a:stretch>
        </p:blipFill>
        <p:spPr>
          <a:xfrm>
            <a:off x="598275" y="901375"/>
            <a:ext cx="7857224" cy="311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8"/>
          <p:cNvPicPr preferRelativeResize="0"/>
          <p:nvPr/>
        </p:nvPicPr>
        <p:blipFill>
          <a:blip r:embed="rId3">
            <a:alphaModFix/>
          </a:blip>
          <a:stretch>
            <a:fillRect/>
          </a:stretch>
        </p:blipFill>
        <p:spPr>
          <a:xfrm>
            <a:off x="1784275" y="939850"/>
            <a:ext cx="5469937" cy="3263800"/>
          </a:xfrm>
          <a:prstGeom prst="rect">
            <a:avLst/>
          </a:prstGeom>
          <a:noFill/>
          <a:ln>
            <a:noFill/>
          </a:ln>
        </p:spPr>
      </p:pic>
      <p:sp>
        <p:nvSpPr>
          <p:cNvPr id="313" name="Google Shape;313;p28"/>
          <p:cNvSpPr txBox="1"/>
          <p:nvPr/>
        </p:nvSpPr>
        <p:spPr>
          <a:xfrm>
            <a:off x="4001225" y="1269675"/>
            <a:ext cx="233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Fredy vs Non-Fredy</a:t>
            </a:r>
            <a:r>
              <a:rPr b="1" lang="en" sz="1000">
                <a:solidFill>
                  <a:schemeClr val="lt1"/>
                </a:solidFill>
                <a:latin typeface="Montserrat"/>
                <a:ea typeface="Montserrat"/>
                <a:cs typeface="Montserrat"/>
                <a:sym typeface="Montserrat"/>
              </a:rPr>
              <a:t>: </a:t>
            </a:r>
            <a:endParaRPr b="1" sz="1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lt1"/>
                </a:solidFill>
                <a:latin typeface="Montserrat"/>
                <a:ea typeface="Montserrat"/>
                <a:cs typeface="Montserrat"/>
                <a:sym typeface="Montserrat"/>
              </a:rPr>
              <a:t>P &lt; 2e-5</a:t>
            </a:r>
            <a:endParaRPr b="1" sz="10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idx="1" type="subTitle"/>
          </p:nvPr>
        </p:nvSpPr>
        <p:spPr>
          <a:xfrm>
            <a:off x="2022300" y="2649625"/>
            <a:ext cx="50994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Can FaceNet discriminate between gender within species?</a:t>
            </a:r>
            <a:endParaRPr/>
          </a:p>
        </p:txBody>
      </p:sp>
      <p:sp>
        <p:nvSpPr>
          <p:cNvPr id="319" name="Google Shape;319;p29"/>
          <p:cNvSpPr txBox="1"/>
          <p:nvPr>
            <p:ph type="title"/>
          </p:nvPr>
        </p:nvSpPr>
        <p:spPr>
          <a:xfrm>
            <a:off x="2022300" y="1662625"/>
            <a:ext cx="50994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 2</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Technologies Consulting by Slidesgo">
  <a:themeElements>
    <a:clrScheme name="Simple Light">
      <a:dk1>
        <a:srgbClr val="FFFFFF"/>
      </a:dk1>
      <a:lt1>
        <a:srgbClr val="2F3B42"/>
      </a:lt1>
      <a:dk2>
        <a:srgbClr val="CE90F7"/>
      </a:dk2>
      <a:lt2>
        <a:srgbClr val="00FFFF"/>
      </a:lt2>
      <a:accent1>
        <a:srgbClr val="FD7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